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318" r:id="rId3"/>
    <p:sldId id="317" r:id="rId4"/>
    <p:sldId id="319" r:id="rId5"/>
    <p:sldId id="322" r:id="rId6"/>
    <p:sldId id="323" r:id="rId7"/>
    <p:sldId id="324" r:id="rId8"/>
    <p:sldId id="325" r:id="rId9"/>
    <p:sldId id="327" r:id="rId10"/>
    <p:sldId id="328" r:id="rId11"/>
    <p:sldId id="330" r:id="rId12"/>
    <p:sldId id="331" r:id="rId13"/>
    <p:sldId id="332" r:id="rId14"/>
    <p:sldId id="333" r:id="rId15"/>
    <p:sldId id="334" r:id="rId16"/>
    <p:sldId id="343" r:id="rId17"/>
    <p:sldId id="336" r:id="rId18"/>
    <p:sldId id="337" r:id="rId19"/>
    <p:sldId id="335" r:id="rId20"/>
    <p:sldId id="338" r:id="rId21"/>
    <p:sldId id="339" r:id="rId22"/>
    <p:sldId id="340" r:id="rId23"/>
    <p:sldId id="341" r:id="rId24"/>
    <p:sldId id="34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695"/>
  </p:normalViewPr>
  <p:slideViewPr>
    <p:cSldViewPr snapToGrid="0" snapToObjects="1">
      <p:cViewPr varScale="1">
        <p:scale>
          <a:sx n="113" d="100"/>
          <a:sy n="113" d="100"/>
        </p:scale>
        <p:origin x="8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 Id="rId2" Type="http://schemas.openxmlformats.org/officeDocument/2006/relationships/image" Target="../media/image6.wmf"/><Relationship Id="rId3"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2CB9E-F9B8-4243-A293-BD87924C1C8E}" type="datetimeFigureOut">
              <a:rPr lang="en-US" smtClean="0"/>
              <a:t>1/31/17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552288-2427-CD44-8475-59E15EB158BF}" type="slidenum">
              <a:rPr lang="en-US" smtClean="0"/>
              <a:t>‹#›</a:t>
            </a:fld>
            <a:endParaRPr lang="en-US"/>
          </a:p>
        </p:txBody>
      </p:sp>
    </p:spTree>
    <p:extLst>
      <p:ext uri="{BB962C8B-B14F-4D97-AF65-F5344CB8AC3E}">
        <p14:creationId xmlns:p14="http://schemas.microsoft.com/office/powerpoint/2010/main" val="1780567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552288-2427-CD44-8475-59E15EB158BF}" type="slidenum">
              <a:rPr lang="en-US" smtClean="0"/>
              <a:t>8</a:t>
            </a:fld>
            <a:endParaRPr lang="en-US"/>
          </a:p>
        </p:txBody>
      </p:sp>
    </p:spTree>
    <p:extLst>
      <p:ext uri="{BB962C8B-B14F-4D97-AF65-F5344CB8AC3E}">
        <p14:creationId xmlns:p14="http://schemas.microsoft.com/office/powerpoint/2010/main" val="2124196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552288-2427-CD44-8475-59E15EB158BF}" type="slidenum">
              <a:rPr lang="en-US" smtClean="0"/>
              <a:t>9</a:t>
            </a:fld>
            <a:endParaRPr lang="en-US"/>
          </a:p>
        </p:txBody>
      </p:sp>
    </p:spTree>
    <p:extLst>
      <p:ext uri="{BB962C8B-B14F-4D97-AF65-F5344CB8AC3E}">
        <p14:creationId xmlns:p14="http://schemas.microsoft.com/office/powerpoint/2010/main" val="177442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552288-2427-CD44-8475-59E15EB158BF}" type="slidenum">
              <a:rPr lang="en-US" smtClean="0"/>
              <a:t>14</a:t>
            </a:fld>
            <a:endParaRPr lang="en-US"/>
          </a:p>
        </p:txBody>
      </p:sp>
    </p:spTree>
    <p:extLst>
      <p:ext uri="{BB962C8B-B14F-4D97-AF65-F5344CB8AC3E}">
        <p14:creationId xmlns:p14="http://schemas.microsoft.com/office/powerpoint/2010/main" val="180780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1/31/17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1/31/17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1/31/17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1/31/17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1/31/17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1/31/17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6.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7.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8.bin"/><Relationship Id="rId5" Type="http://schemas.openxmlformats.org/officeDocument/2006/relationships/image" Target="../media/image6.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6.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5" Type="http://schemas.openxmlformats.org/officeDocument/2006/relationships/oleObject" Target="../embeddings/oleObject2.bin"/><Relationship Id="rId6" Type="http://schemas.openxmlformats.org/officeDocument/2006/relationships/image" Target="../media/image6.wmf"/><Relationship Id="rId7" Type="http://schemas.openxmlformats.org/officeDocument/2006/relationships/oleObject" Target="../embeddings/oleObject3.bin"/><Relationship Id="rId8" Type="http://schemas.openxmlformats.org/officeDocument/2006/relationships/image" Target="../media/image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4.bin"/><Relationship Id="rId5" Type="http://schemas.openxmlformats.org/officeDocument/2006/relationships/image" Target="../media/image5.wmf"/><Relationship Id="rId6" Type="http://schemas.openxmlformats.org/officeDocument/2006/relationships/oleObject" Target="../embeddings/oleObject5.bin"/><Relationship Id="rId7" Type="http://schemas.openxmlformats.org/officeDocument/2006/relationships/image" Target="../media/image10.tif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dirty="0" smtClean="0"/>
              <a:t>Use Case Modeling (cont.)</a:t>
            </a:r>
            <a:endParaRPr lang="en-US" dirty="0"/>
          </a:p>
        </p:txBody>
      </p:sp>
      <p:sp>
        <p:nvSpPr>
          <p:cNvPr id="3" name="Subtitle 2"/>
          <p:cNvSpPr>
            <a:spLocks noGrp="1"/>
          </p:cNvSpPr>
          <p:nvPr>
            <p:ph type="subTitle" idx="1"/>
          </p:nvPr>
        </p:nvSpPr>
        <p:spPr>
          <a:xfrm>
            <a:off x="810001" y="5280847"/>
            <a:ext cx="10572000" cy="1181598"/>
          </a:xfrm>
        </p:spPr>
        <p:txBody>
          <a:bodyPr/>
          <a:lstStyle/>
          <a:p>
            <a:r>
              <a:rPr lang="en-US" dirty="0" smtClean="0"/>
              <a:t>COMP 3700: Modeling and Design</a:t>
            </a:r>
          </a:p>
          <a:p>
            <a:r>
              <a:rPr lang="en-US" dirty="0" smtClean="0"/>
              <a:t>Tuesday, January 24, 2017</a:t>
            </a:r>
            <a:endParaRPr lang="en-US" dirty="0"/>
          </a:p>
        </p:txBody>
      </p:sp>
      <p:sp>
        <p:nvSpPr>
          <p:cNvPr id="4" name="Subtitle 2"/>
          <p:cNvSpPr txBox="1">
            <a:spLocks/>
          </p:cNvSpPr>
          <p:nvPr/>
        </p:nvSpPr>
        <p:spPr>
          <a:xfrm>
            <a:off x="810001" y="6258559"/>
            <a:ext cx="10572000" cy="447041"/>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US" dirty="0" err="1" smtClean="0"/>
              <a:t>Gomaa</a:t>
            </a:r>
            <a:r>
              <a:rPr lang="en-US" dirty="0" smtClean="0"/>
              <a:t>, 2011; Pettit, 2014</a:t>
            </a:r>
            <a:endParaRPr lang="en-US" dirty="0"/>
          </a:p>
        </p:txBody>
      </p:sp>
    </p:spTree>
    <p:extLst>
      <p:ext uri="{BB962C8B-B14F-4D97-AF65-F5344CB8AC3E}">
        <p14:creationId xmlns:p14="http://schemas.microsoft.com/office/powerpoint/2010/main" val="46002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construct use cases:</a:t>
            </a:r>
            <a:br>
              <a:rPr lang="en-US" dirty="0" smtClean="0"/>
            </a:br>
            <a:r>
              <a:rPr lang="en-US" dirty="0" smtClean="0"/>
              <a:t>Next, identify user goals</a:t>
            </a:r>
            <a:endParaRPr lang="en-US" dirty="0"/>
          </a:p>
        </p:txBody>
      </p:sp>
      <p:sp>
        <p:nvSpPr>
          <p:cNvPr id="3" name="Content Placeholder 2"/>
          <p:cNvSpPr>
            <a:spLocks noGrp="1"/>
          </p:cNvSpPr>
          <p:nvPr>
            <p:ph idx="1"/>
          </p:nvPr>
        </p:nvSpPr>
        <p:spPr>
          <a:xfrm>
            <a:off x="274949" y="1600200"/>
            <a:ext cx="8229600" cy="5257800"/>
          </a:xfrm>
        </p:spPr>
        <p:txBody>
          <a:bodyPr>
            <a:normAutofit/>
          </a:bodyPr>
          <a:lstStyle/>
          <a:p>
            <a:r>
              <a:rPr lang="en-US" dirty="0" smtClean="0">
                <a:latin typeface="Arial" charset="0"/>
              </a:rPr>
              <a:t>User Goals are statements that represent what the users need to accomplish, independent of specific software features</a:t>
            </a:r>
          </a:p>
          <a:p>
            <a:pPr lvl="1"/>
            <a:r>
              <a:rPr lang="en-US" dirty="0" smtClean="0"/>
              <a:t>“Buy a book”</a:t>
            </a:r>
          </a:p>
          <a:p>
            <a:pPr lvl="1"/>
            <a:r>
              <a:rPr lang="en-US" dirty="0" smtClean="0"/>
              <a:t>“Return a book”</a:t>
            </a:r>
          </a:p>
          <a:p>
            <a:pPr lvl="1"/>
            <a:r>
              <a:rPr lang="en-US" dirty="0" smtClean="0"/>
              <a:t>“View order history”</a:t>
            </a:r>
          </a:p>
          <a:p>
            <a:pPr lvl="1"/>
            <a:r>
              <a:rPr lang="en-US" dirty="0" smtClean="0"/>
              <a:t>“Record a log for a </a:t>
            </a:r>
          </a:p>
          <a:p>
            <a:pPr marL="457200" lvl="1" indent="0">
              <a:buNone/>
            </a:pPr>
            <a:r>
              <a:rPr lang="en-US" dirty="0"/>
              <a:t> </a:t>
            </a:r>
            <a:r>
              <a:rPr lang="en-US" dirty="0" smtClean="0"/>
              <a:t>   transaction”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536" y="2829643"/>
            <a:ext cx="4205968" cy="3657654"/>
          </a:xfrm>
          <a:prstGeom prst="rect">
            <a:avLst/>
          </a:prstGeom>
        </p:spPr>
      </p:pic>
      <p:sp>
        <p:nvSpPr>
          <p:cNvPr id="7" name="TextBox 6"/>
          <p:cNvSpPr txBox="1"/>
          <p:nvPr/>
        </p:nvSpPr>
        <p:spPr>
          <a:xfrm>
            <a:off x="6301946" y="6573794"/>
            <a:ext cx="4201297" cy="246221"/>
          </a:xfrm>
          <a:prstGeom prst="rect">
            <a:avLst/>
          </a:prstGeom>
          <a:noFill/>
        </p:spPr>
        <p:txBody>
          <a:bodyPr wrap="square" rtlCol="0">
            <a:spAutoFit/>
          </a:bodyPr>
          <a:lstStyle/>
          <a:p>
            <a:r>
              <a:rPr lang="en-US" sz="1000" dirty="0"/>
              <a:t>http://</a:t>
            </a:r>
            <a:r>
              <a:rPr lang="en-US" sz="1000" dirty="0" err="1"/>
              <a:t>destineemccaskill.com</a:t>
            </a:r>
            <a:r>
              <a:rPr lang="en-US" sz="1000" dirty="0"/>
              <a:t>/goals/</a:t>
            </a:r>
          </a:p>
        </p:txBody>
      </p:sp>
    </p:spTree>
    <p:extLst>
      <p:ext uri="{BB962C8B-B14F-4D97-AF65-F5344CB8AC3E}">
        <p14:creationId xmlns:p14="http://schemas.microsoft.com/office/powerpoint/2010/main" val="1999185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construct use cases:</a:t>
            </a:r>
            <a:br>
              <a:rPr lang="en-US" dirty="0" smtClean="0"/>
            </a:br>
            <a:r>
              <a:rPr lang="en-US" dirty="0" smtClean="0"/>
              <a:t>Finally, add relationships</a:t>
            </a:r>
            <a:endParaRPr lang="en-US" dirty="0"/>
          </a:p>
        </p:txBody>
      </p:sp>
      <p:sp>
        <p:nvSpPr>
          <p:cNvPr id="3" name="Content Placeholder 2"/>
          <p:cNvSpPr>
            <a:spLocks noGrp="1"/>
          </p:cNvSpPr>
          <p:nvPr>
            <p:ph idx="1"/>
          </p:nvPr>
        </p:nvSpPr>
        <p:spPr>
          <a:xfrm>
            <a:off x="299729" y="534872"/>
            <a:ext cx="10554574" cy="3636511"/>
          </a:xfrm>
        </p:spPr>
        <p:txBody>
          <a:bodyPr/>
          <a:lstStyle/>
          <a:p>
            <a:r>
              <a:rPr lang="en-US" dirty="0" smtClean="0"/>
              <a:t>Three types of relationships for use cases:</a:t>
            </a:r>
            <a:endParaRPr lang="en-US" dirty="0"/>
          </a:p>
        </p:txBody>
      </p:sp>
      <p:pic>
        <p:nvPicPr>
          <p:cNvPr id="8" name="Picture 4" descr="UseCaseExample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3725" y="2634446"/>
            <a:ext cx="6593151" cy="385843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9" name="Text Box 5"/>
          <p:cNvSpPr txBox="1">
            <a:spLocks noChangeArrowheads="1"/>
          </p:cNvSpPr>
          <p:nvPr/>
        </p:nvSpPr>
        <p:spPr bwMode="auto">
          <a:xfrm>
            <a:off x="1981200" y="2853607"/>
            <a:ext cx="1676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dirty="0"/>
              <a:t>Includes</a:t>
            </a:r>
          </a:p>
        </p:txBody>
      </p:sp>
      <p:sp>
        <p:nvSpPr>
          <p:cNvPr id="10" name="Text Box 7"/>
          <p:cNvSpPr txBox="1">
            <a:spLocks noChangeArrowheads="1"/>
          </p:cNvSpPr>
          <p:nvPr/>
        </p:nvSpPr>
        <p:spPr bwMode="auto">
          <a:xfrm>
            <a:off x="1981200" y="3790560"/>
            <a:ext cx="1676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dirty="0"/>
              <a:t>Extends</a:t>
            </a:r>
          </a:p>
        </p:txBody>
      </p:sp>
      <p:sp>
        <p:nvSpPr>
          <p:cNvPr id="11" name="Text Box 8"/>
          <p:cNvSpPr txBox="1">
            <a:spLocks noChangeArrowheads="1"/>
          </p:cNvSpPr>
          <p:nvPr/>
        </p:nvSpPr>
        <p:spPr bwMode="auto">
          <a:xfrm>
            <a:off x="1906324" y="5029200"/>
            <a:ext cx="2057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dirty="0"/>
              <a:t>Generalization</a:t>
            </a:r>
          </a:p>
        </p:txBody>
      </p:sp>
    </p:spTree>
    <p:extLst>
      <p:ext uri="{BB962C8B-B14F-4D97-AF65-F5344CB8AC3E}">
        <p14:creationId xmlns:p14="http://schemas.microsoft.com/office/powerpoint/2010/main" val="1212609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636589" y="2582944"/>
            <a:ext cx="6401440" cy="374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FF0000"/>
                </a:solidFill>
              </a:rPr>
              <a:t>Includes</a:t>
            </a:r>
            <a:r>
              <a:rPr lang="en-US" dirty="0" smtClean="0"/>
              <a:t> relationship</a:t>
            </a:r>
            <a:endParaRPr lang="en-US" dirty="0"/>
          </a:p>
        </p:txBody>
      </p:sp>
      <p:sp>
        <p:nvSpPr>
          <p:cNvPr id="3" name="Content Placeholder 2"/>
          <p:cNvSpPr>
            <a:spLocks noGrp="1"/>
          </p:cNvSpPr>
          <p:nvPr>
            <p:ph idx="1"/>
          </p:nvPr>
        </p:nvSpPr>
        <p:spPr>
          <a:xfrm>
            <a:off x="599638" y="2216709"/>
            <a:ext cx="5036951" cy="4388578"/>
          </a:xfrm>
        </p:spPr>
        <p:txBody>
          <a:bodyPr/>
          <a:lstStyle/>
          <a:p>
            <a:r>
              <a:rPr lang="en-US" dirty="0" smtClean="0"/>
              <a:t>One use case can invoke the behavior of another</a:t>
            </a:r>
          </a:p>
          <a:p>
            <a:pPr lvl="1"/>
            <a:r>
              <a:rPr lang="en-US" dirty="0" smtClean="0"/>
              <a:t>arrow goes toward included use case</a:t>
            </a:r>
          </a:p>
          <a:p>
            <a:r>
              <a:rPr lang="en-US" dirty="0" smtClean="0"/>
              <a:t>Not always, but often a precursor</a:t>
            </a:r>
          </a:p>
          <a:p>
            <a:pPr lvl="1"/>
            <a:r>
              <a:rPr lang="en-US" dirty="0" smtClean="0"/>
              <a:t>I.e. the “Buy a book” use case includes the “Authenticate customer”</a:t>
            </a:r>
          </a:p>
          <a:p>
            <a:r>
              <a:rPr lang="en-US" dirty="0" smtClean="0"/>
              <a:t>Always reflect functionality that is common to more than one use case</a:t>
            </a:r>
          </a:p>
          <a:p>
            <a:r>
              <a:rPr lang="en-US" dirty="0" smtClean="0"/>
              <a:t>See Section 6.8.1 in </a:t>
            </a:r>
            <a:r>
              <a:rPr lang="en-US" dirty="0" err="1" smtClean="0"/>
              <a:t>Gomaa</a:t>
            </a:r>
            <a:r>
              <a:rPr lang="en-US" dirty="0" smtClean="0"/>
              <a:t> for example of includes relationship</a:t>
            </a:r>
            <a:endParaRPr lang="en-US" dirty="0"/>
          </a:p>
        </p:txBody>
      </p:sp>
      <p:grpSp>
        <p:nvGrpSpPr>
          <p:cNvPr id="12" name="Group 11"/>
          <p:cNvGrpSpPr/>
          <p:nvPr/>
        </p:nvGrpSpPr>
        <p:grpSpPr>
          <a:xfrm>
            <a:off x="5855664" y="3344198"/>
            <a:ext cx="5849936" cy="2514600"/>
            <a:chOff x="3643804" y="4226339"/>
            <a:chExt cx="5849936" cy="2514600"/>
          </a:xfrm>
        </p:grpSpPr>
        <p:sp>
          <p:nvSpPr>
            <p:cNvPr id="4" name="Text Box 4"/>
            <p:cNvSpPr txBox="1">
              <a:spLocks noChangeArrowheads="1"/>
            </p:cNvSpPr>
            <p:nvPr/>
          </p:nvSpPr>
          <p:spPr bwMode="auto">
            <a:xfrm>
              <a:off x="3643804" y="6088477"/>
              <a:ext cx="10128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Teacher</a:t>
              </a:r>
            </a:p>
          </p:txBody>
        </p:sp>
        <p:sp>
          <p:nvSpPr>
            <p:cNvPr id="5" name="Line 5"/>
            <p:cNvSpPr>
              <a:spLocks noChangeShapeType="1"/>
            </p:cNvSpPr>
            <p:nvPr/>
          </p:nvSpPr>
          <p:spPr bwMode="auto">
            <a:xfrm flipH="1" flipV="1">
              <a:off x="4259754" y="5769390"/>
              <a:ext cx="1984375" cy="449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Oval 6"/>
            <p:cNvSpPr>
              <a:spLocks noChangeArrowheads="1"/>
            </p:cNvSpPr>
            <p:nvPr/>
          </p:nvSpPr>
          <p:spPr bwMode="auto">
            <a:xfrm>
              <a:off x="6636240" y="4226339"/>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a:solidFill>
                    <a:srgbClr val="000000"/>
                  </a:solidFill>
                  <a:latin typeface="Arial" charset="0"/>
                </a:rPr>
                <a:t>Alter Student Grade</a:t>
              </a:r>
            </a:p>
          </p:txBody>
        </p:sp>
        <p:sp>
          <p:nvSpPr>
            <p:cNvPr id="7" name="Oval 7"/>
            <p:cNvSpPr>
              <a:spLocks noChangeArrowheads="1"/>
            </p:cNvSpPr>
            <p:nvPr/>
          </p:nvSpPr>
          <p:spPr bwMode="auto">
            <a:xfrm>
              <a:off x="6217140" y="5750339"/>
              <a:ext cx="3276600" cy="990600"/>
            </a:xfrm>
            <a:prstGeom prst="ellipse">
              <a:avLst/>
            </a:prstGeom>
            <a:solidFill>
              <a:srgbClr val="99CCFF"/>
            </a:solidFill>
            <a:ln w="9525">
              <a:solidFill>
                <a:srgbClr val="000000"/>
              </a:solidFill>
              <a:round/>
              <a:headEnd/>
              <a:tailEnd/>
            </a:ln>
          </p:spPr>
          <p:txBody>
            <a:bodyPr anchor="ctr"/>
            <a:lstStyle/>
            <a:p>
              <a:pPr algn="ctr">
                <a:spcBef>
                  <a:spcPct val="20000"/>
                </a:spcBef>
                <a:buClr>
                  <a:schemeClr val="accent1"/>
                </a:buClr>
              </a:pPr>
              <a:r>
                <a:rPr kumimoji="1" lang="en-US" sz="1600">
                  <a:solidFill>
                    <a:srgbClr val="000000"/>
                  </a:solidFill>
                  <a:latin typeface="Arial" charset="0"/>
                </a:rPr>
                <a:t>Record Grades for a Section</a:t>
              </a:r>
            </a:p>
          </p:txBody>
        </p:sp>
        <p:sp>
          <p:nvSpPr>
            <p:cNvPr id="8" name="Line 8"/>
            <p:cNvSpPr>
              <a:spLocks noChangeShapeType="1"/>
            </p:cNvSpPr>
            <p:nvPr/>
          </p:nvSpPr>
          <p:spPr bwMode="auto">
            <a:xfrm flipH="1" flipV="1">
              <a:off x="7855440" y="4835939"/>
              <a:ext cx="0" cy="91440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 name="Text Box 9"/>
            <p:cNvSpPr txBox="1">
              <a:spLocks noChangeArrowheads="1"/>
            </p:cNvSpPr>
            <p:nvPr/>
          </p:nvSpPr>
          <p:spPr bwMode="auto">
            <a:xfrm>
              <a:off x="7855440" y="5293139"/>
              <a:ext cx="14874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&lt;&lt;includes&gt;&gt;</a:t>
              </a:r>
            </a:p>
          </p:txBody>
        </p:sp>
        <p:sp>
          <p:nvSpPr>
            <p:cNvPr id="10" name="Line 10"/>
            <p:cNvSpPr>
              <a:spLocks noChangeShapeType="1"/>
            </p:cNvSpPr>
            <p:nvPr/>
          </p:nvSpPr>
          <p:spPr bwMode="auto">
            <a:xfrm flipH="1">
              <a:off x="4243879" y="4594640"/>
              <a:ext cx="2446337" cy="7842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aphicFrame>
          <p:nvGraphicFramePr>
            <p:cNvPr id="11" name="Object 2"/>
            <p:cNvGraphicFramePr>
              <a:graphicFrameLocks noChangeAspect="1"/>
            </p:cNvGraphicFramePr>
            <p:nvPr>
              <p:extLst>
                <p:ext uri="{D42A27DB-BD31-4B8C-83A1-F6EECF244321}">
                  <p14:modId xmlns:p14="http://schemas.microsoft.com/office/powerpoint/2010/main" val="1722110467"/>
                </p:ext>
              </p:extLst>
            </p:nvPr>
          </p:nvGraphicFramePr>
          <p:xfrm>
            <a:off x="3908916" y="4937539"/>
            <a:ext cx="373063" cy="1049338"/>
          </p:xfrm>
          <a:graphic>
            <a:graphicData uri="http://schemas.openxmlformats.org/presentationml/2006/ole">
              <mc:AlternateContent xmlns:mc="http://schemas.openxmlformats.org/markup-compatibility/2006">
                <mc:Choice xmlns:v="urn:schemas-microsoft-com:vml" Requires="v">
                  <p:oleObj spid="_x0000_s63514" name="Clip" r:id="rId3" imgW="1395413" imgH="3927475" progId="MS_ClipArt_Gallery.2">
                    <p:embed/>
                  </p:oleObj>
                </mc:Choice>
                <mc:Fallback>
                  <p:oleObj name="Clip" r:id="rId3" imgW="1395413" imgH="392747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916" y="4937539"/>
                          <a:ext cx="373063" cy="10493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71447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74292" y="2582944"/>
            <a:ext cx="7663737" cy="374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FF0000"/>
                </a:solidFill>
              </a:rPr>
              <a:t>Extends</a:t>
            </a:r>
            <a:r>
              <a:rPr lang="en-US" dirty="0" smtClean="0"/>
              <a:t> Relationship</a:t>
            </a:r>
            <a:endParaRPr lang="en-US" dirty="0"/>
          </a:p>
        </p:txBody>
      </p:sp>
      <p:sp>
        <p:nvSpPr>
          <p:cNvPr id="3" name="Content Placeholder 2"/>
          <p:cNvSpPr>
            <a:spLocks noGrp="1"/>
          </p:cNvSpPr>
          <p:nvPr>
            <p:ph idx="1"/>
          </p:nvPr>
        </p:nvSpPr>
        <p:spPr>
          <a:xfrm>
            <a:off x="271849" y="2222287"/>
            <a:ext cx="3972698" cy="3873713"/>
          </a:xfrm>
        </p:spPr>
        <p:txBody>
          <a:bodyPr/>
          <a:lstStyle/>
          <a:p>
            <a:r>
              <a:rPr lang="en-US" dirty="0" smtClean="0"/>
              <a:t>Similar to the includes, but used for handling an abnormal situation (exception checking)</a:t>
            </a:r>
          </a:p>
          <a:p>
            <a:pPr lvl="1"/>
            <a:r>
              <a:rPr lang="en-US" dirty="0" smtClean="0"/>
              <a:t>arrow goes toward extended use case</a:t>
            </a:r>
          </a:p>
          <a:p>
            <a:r>
              <a:rPr lang="en-US" dirty="0" smtClean="0"/>
              <a:t>Asks questions</a:t>
            </a:r>
          </a:p>
          <a:p>
            <a:pPr lvl="1"/>
            <a:r>
              <a:rPr lang="en-US" dirty="0" smtClean="0"/>
              <a:t>Akin to if-&gt;then construct</a:t>
            </a:r>
          </a:p>
          <a:p>
            <a:r>
              <a:rPr lang="en-US" dirty="0" smtClean="0"/>
              <a:t>See 6.9 in </a:t>
            </a:r>
            <a:r>
              <a:rPr lang="en-US" dirty="0" err="1" smtClean="0"/>
              <a:t>Gomaa</a:t>
            </a:r>
            <a:r>
              <a:rPr lang="en-US" dirty="0" smtClean="0"/>
              <a:t> for an example of the extends relationship</a:t>
            </a:r>
            <a:endParaRPr lang="en-US" dirty="0"/>
          </a:p>
        </p:txBody>
      </p:sp>
      <p:grpSp>
        <p:nvGrpSpPr>
          <p:cNvPr id="11" name="Group 10"/>
          <p:cNvGrpSpPr/>
          <p:nvPr/>
        </p:nvGrpSpPr>
        <p:grpSpPr>
          <a:xfrm>
            <a:off x="5158946" y="3062416"/>
            <a:ext cx="6629400" cy="2514600"/>
            <a:chOff x="2971800" y="3581400"/>
            <a:chExt cx="6629400" cy="2514600"/>
          </a:xfrm>
        </p:grpSpPr>
        <p:graphicFrame>
          <p:nvGraphicFramePr>
            <p:cNvPr id="4" name="Object 2"/>
            <p:cNvGraphicFramePr>
              <a:graphicFrameLocks noChangeAspect="1"/>
            </p:cNvGraphicFramePr>
            <p:nvPr>
              <p:extLst>
                <p:ext uri="{D42A27DB-BD31-4B8C-83A1-F6EECF244321}">
                  <p14:modId xmlns:p14="http://schemas.microsoft.com/office/powerpoint/2010/main" val="1260636340"/>
                </p:ext>
              </p:extLst>
            </p:nvPr>
          </p:nvGraphicFramePr>
          <p:xfrm>
            <a:off x="7772400" y="4191000"/>
            <a:ext cx="668338" cy="908050"/>
          </p:xfrm>
          <a:graphic>
            <a:graphicData uri="http://schemas.openxmlformats.org/presentationml/2006/ole">
              <mc:AlternateContent xmlns:mc="http://schemas.openxmlformats.org/markup-compatibility/2006">
                <mc:Choice xmlns:v="urn:schemas-microsoft-com:vml" Requires="v">
                  <p:oleObj spid="_x0000_s64538" name="Clip" r:id="rId3" imgW="2902226" imgH="3951798" progId="MS_ClipArt_Gallery.2">
                    <p:embed/>
                  </p:oleObj>
                </mc:Choice>
                <mc:Fallback>
                  <p:oleObj name="Clip" r:id="rId3" imgW="2902226" imgH="3951798"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4191000"/>
                          <a:ext cx="668338" cy="908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 name="Text Box 5"/>
            <p:cNvSpPr txBox="1">
              <a:spLocks noChangeArrowheads="1"/>
            </p:cNvSpPr>
            <p:nvPr/>
          </p:nvSpPr>
          <p:spPr bwMode="auto">
            <a:xfrm>
              <a:off x="7924800" y="5181601"/>
              <a:ext cx="16764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Authorized</a:t>
              </a:r>
            </a:p>
            <a:p>
              <a:pPr>
                <a:buClr>
                  <a:schemeClr val="accent1"/>
                </a:buClr>
              </a:pPr>
              <a:r>
                <a:rPr kumimoji="1" lang="en-US" sz="1600">
                  <a:latin typeface="Arial" charset="0"/>
                </a:rPr>
                <a:t>Staff Worker</a:t>
              </a:r>
            </a:p>
          </p:txBody>
        </p:sp>
        <p:sp>
          <p:nvSpPr>
            <p:cNvPr id="6" name="Line 6"/>
            <p:cNvSpPr>
              <a:spLocks noChangeShapeType="1"/>
            </p:cNvSpPr>
            <p:nvPr/>
          </p:nvSpPr>
          <p:spPr bwMode="auto">
            <a:xfrm flipH="1" flipV="1">
              <a:off x="5410200" y="3962400"/>
              <a:ext cx="2362200" cy="533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 name="Oval 7"/>
            <p:cNvSpPr>
              <a:spLocks noChangeArrowheads="1"/>
            </p:cNvSpPr>
            <p:nvPr/>
          </p:nvSpPr>
          <p:spPr bwMode="auto">
            <a:xfrm>
              <a:off x="3429000" y="3581400"/>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dirty="0">
                  <a:solidFill>
                    <a:srgbClr val="000000"/>
                  </a:solidFill>
                  <a:latin typeface="Arial" charset="0"/>
                </a:rPr>
                <a:t>Alter Student Grade</a:t>
              </a:r>
            </a:p>
          </p:txBody>
        </p:sp>
        <p:sp>
          <p:nvSpPr>
            <p:cNvPr id="8" name="Oval 8"/>
            <p:cNvSpPr>
              <a:spLocks noChangeArrowheads="1"/>
            </p:cNvSpPr>
            <p:nvPr/>
          </p:nvSpPr>
          <p:spPr bwMode="auto">
            <a:xfrm>
              <a:off x="2971800" y="5105400"/>
              <a:ext cx="3276600" cy="990600"/>
            </a:xfrm>
            <a:prstGeom prst="ellipse">
              <a:avLst/>
            </a:prstGeom>
            <a:solidFill>
              <a:srgbClr val="99CCFF"/>
            </a:solidFill>
            <a:ln w="9525">
              <a:solidFill>
                <a:srgbClr val="000000"/>
              </a:solidFill>
              <a:round/>
              <a:headEnd/>
              <a:tailEnd/>
            </a:ln>
          </p:spPr>
          <p:txBody>
            <a:bodyPr anchor="ctr"/>
            <a:lstStyle/>
            <a:p>
              <a:pPr algn="ctr">
                <a:spcBef>
                  <a:spcPct val="20000"/>
                </a:spcBef>
                <a:buClr>
                  <a:schemeClr val="accent1"/>
                </a:buClr>
              </a:pPr>
              <a:r>
                <a:rPr kumimoji="1" lang="en-US" sz="1600">
                  <a:solidFill>
                    <a:srgbClr val="000000"/>
                  </a:solidFill>
                  <a:latin typeface="Arial" charset="0"/>
                </a:rPr>
                <a:t>Alter student grade for a class taken more than a year ago</a:t>
              </a:r>
            </a:p>
          </p:txBody>
        </p:sp>
        <p:sp>
          <p:nvSpPr>
            <p:cNvPr id="9" name="Line 9"/>
            <p:cNvSpPr>
              <a:spLocks noChangeShapeType="1"/>
            </p:cNvSpPr>
            <p:nvPr/>
          </p:nvSpPr>
          <p:spPr bwMode="auto">
            <a:xfrm flipH="1" flipV="1">
              <a:off x="4648200" y="4191000"/>
              <a:ext cx="0" cy="91440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 name="Text Box 10"/>
            <p:cNvSpPr txBox="1">
              <a:spLocks noChangeArrowheads="1"/>
            </p:cNvSpPr>
            <p:nvPr/>
          </p:nvSpPr>
          <p:spPr bwMode="auto">
            <a:xfrm>
              <a:off x="4648200" y="4648200"/>
              <a:ext cx="1371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&lt;&lt;extends&gt;&gt;</a:t>
              </a:r>
            </a:p>
          </p:txBody>
        </p:sp>
      </p:grpSp>
    </p:spTree>
    <p:extLst>
      <p:ext uri="{BB962C8B-B14F-4D97-AF65-F5344CB8AC3E}">
        <p14:creationId xmlns:p14="http://schemas.microsoft.com/office/powerpoint/2010/main" val="1629566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708097" y="2582944"/>
            <a:ext cx="7329932" cy="3854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FF0000"/>
                </a:solidFill>
              </a:rPr>
              <a:t>Generalization</a:t>
            </a:r>
            <a:r>
              <a:rPr lang="en-US" dirty="0" smtClean="0"/>
              <a:t> Relationship</a:t>
            </a:r>
            <a:endParaRPr lang="en-US" dirty="0"/>
          </a:p>
        </p:txBody>
      </p:sp>
      <p:sp>
        <p:nvSpPr>
          <p:cNvPr id="3" name="Content Placeholder 2"/>
          <p:cNvSpPr>
            <a:spLocks noGrp="1"/>
          </p:cNvSpPr>
          <p:nvPr>
            <p:ph idx="1"/>
          </p:nvPr>
        </p:nvSpPr>
        <p:spPr>
          <a:xfrm>
            <a:off x="197708" y="2222287"/>
            <a:ext cx="4329081" cy="4215583"/>
          </a:xfrm>
        </p:spPr>
        <p:txBody>
          <a:bodyPr/>
          <a:lstStyle/>
          <a:p>
            <a:r>
              <a:rPr lang="en-US" dirty="0" smtClean="0"/>
              <a:t>Replaces generic functionality with an concrete implementation</a:t>
            </a:r>
          </a:p>
          <a:p>
            <a:pPr lvl="1"/>
            <a:r>
              <a:rPr lang="en-US" dirty="0" smtClean="0"/>
              <a:t>arrow goes toward extended use case</a:t>
            </a:r>
            <a:endParaRPr lang="en-US" dirty="0"/>
          </a:p>
        </p:txBody>
      </p:sp>
      <p:grpSp>
        <p:nvGrpSpPr>
          <p:cNvPr id="16" name="Group 15"/>
          <p:cNvGrpSpPr/>
          <p:nvPr/>
        </p:nvGrpSpPr>
        <p:grpSpPr>
          <a:xfrm>
            <a:off x="4708097" y="2753061"/>
            <a:ext cx="6916645" cy="3514691"/>
            <a:chOff x="4708097" y="2753061"/>
            <a:chExt cx="6916645" cy="3514691"/>
          </a:xfrm>
        </p:grpSpPr>
        <p:sp>
          <p:nvSpPr>
            <p:cNvPr id="8" name="Line 18"/>
            <p:cNvSpPr>
              <a:spLocks noChangeShapeType="1"/>
            </p:cNvSpPr>
            <p:nvPr/>
          </p:nvSpPr>
          <p:spPr bwMode="auto">
            <a:xfrm flipV="1">
              <a:off x="7770907" y="3593905"/>
              <a:ext cx="879854" cy="6985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5" name="Group 4"/>
            <p:cNvGrpSpPr/>
            <p:nvPr/>
          </p:nvGrpSpPr>
          <p:grpSpPr>
            <a:xfrm>
              <a:off x="4708097" y="2753061"/>
              <a:ext cx="6916645" cy="3514691"/>
              <a:chOff x="3435351" y="3113178"/>
              <a:chExt cx="6916645" cy="3514691"/>
            </a:xfrm>
          </p:grpSpPr>
          <p:sp>
            <p:nvSpPr>
              <p:cNvPr id="4" name="Text Box 14"/>
              <p:cNvSpPr txBox="1">
                <a:spLocks noChangeArrowheads="1"/>
              </p:cNvSpPr>
              <p:nvPr/>
            </p:nvSpPr>
            <p:spPr bwMode="auto">
              <a:xfrm>
                <a:off x="3435351" y="4975316"/>
                <a:ext cx="10128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dirty="0">
                    <a:latin typeface="Arial" charset="0"/>
                  </a:rPr>
                  <a:t>User</a:t>
                </a:r>
              </a:p>
            </p:txBody>
          </p:sp>
          <p:sp>
            <p:nvSpPr>
              <p:cNvPr id="6" name="Oval 16"/>
              <p:cNvSpPr>
                <a:spLocks noChangeArrowheads="1"/>
              </p:cNvSpPr>
              <p:nvPr/>
            </p:nvSpPr>
            <p:spPr bwMode="auto">
              <a:xfrm>
                <a:off x="6467475" y="3113178"/>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dirty="0">
                    <a:solidFill>
                      <a:srgbClr val="000000"/>
                    </a:solidFill>
                    <a:latin typeface="Arial" charset="0"/>
                  </a:rPr>
                  <a:t>Authenticate user</a:t>
                </a:r>
              </a:p>
            </p:txBody>
          </p:sp>
          <p:sp>
            <p:nvSpPr>
              <p:cNvPr id="7" name="Oval 17"/>
              <p:cNvSpPr>
                <a:spLocks noChangeArrowheads="1"/>
              </p:cNvSpPr>
              <p:nvPr/>
            </p:nvSpPr>
            <p:spPr bwMode="auto">
              <a:xfrm>
                <a:off x="4829175" y="4637178"/>
                <a:ext cx="3276600" cy="990600"/>
              </a:xfrm>
              <a:prstGeom prst="ellipse">
                <a:avLst/>
              </a:prstGeom>
              <a:solidFill>
                <a:srgbClr val="99CCFF"/>
              </a:solidFill>
              <a:ln w="9525">
                <a:solidFill>
                  <a:srgbClr val="000000"/>
                </a:solidFill>
                <a:round/>
                <a:headEnd/>
                <a:tailEnd/>
              </a:ln>
            </p:spPr>
            <p:txBody>
              <a:bodyPr anchor="ctr"/>
              <a:lstStyle/>
              <a:p>
                <a:pPr algn="ctr">
                  <a:spcBef>
                    <a:spcPct val="20000"/>
                  </a:spcBef>
                  <a:buClr>
                    <a:schemeClr val="accent1"/>
                  </a:buClr>
                </a:pPr>
                <a:r>
                  <a:rPr kumimoji="1" lang="en-US" sz="1600" dirty="0">
                    <a:solidFill>
                      <a:srgbClr val="000000"/>
                    </a:solidFill>
                    <a:latin typeface="Arial" charset="0"/>
                  </a:rPr>
                  <a:t>Authenticate by card swipe</a:t>
                </a:r>
              </a:p>
            </p:txBody>
          </p:sp>
          <p:sp>
            <p:nvSpPr>
              <p:cNvPr id="9" name="Line 19"/>
              <p:cNvSpPr>
                <a:spLocks noChangeShapeType="1"/>
              </p:cNvSpPr>
              <p:nvPr/>
            </p:nvSpPr>
            <p:spPr bwMode="auto">
              <a:xfrm flipH="1">
                <a:off x="4035426" y="3481479"/>
                <a:ext cx="2447925" cy="7842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aphicFrame>
            <p:nvGraphicFramePr>
              <p:cNvPr id="10" name="Object 2"/>
              <p:cNvGraphicFramePr>
                <a:graphicFrameLocks noChangeAspect="1"/>
              </p:cNvGraphicFramePr>
              <p:nvPr>
                <p:extLst>
                  <p:ext uri="{D42A27DB-BD31-4B8C-83A1-F6EECF244321}">
                    <p14:modId xmlns:p14="http://schemas.microsoft.com/office/powerpoint/2010/main" val="1720852616"/>
                  </p:ext>
                </p:extLst>
              </p:nvPr>
            </p:nvGraphicFramePr>
            <p:xfrm>
              <a:off x="3702051" y="3824378"/>
              <a:ext cx="371475" cy="1049338"/>
            </p:xfrm>
            <a:graphic>
              <a:graphicData uri="http://schemas.openxmlformats.org/presentationml/2006/ole">
                <mc:AlternateContent xmlns:mc="http://schemas.openxmlformats.org/markup-compatibility/2006">
                  <mc:Choice xmlns:v="urn:schemas-microsoft-com:vml" Requires="v">
                    <p:oleObj spid="_x0000_s65562" name="Clip" r:id="rId4" imgW="1395413" imgH="3927475" progId="MS_ClipArt_Gallery.2">
                      <p:embed/>
                    </p:oleObj>
                  </mc:Choice>
                  <mc:Fallback>
                    <p:oleObj name="Clip" r:id="rId4" imgW="1395413" imgH="3927475"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2051" y="3824378"/>
                            <a:ext cx="371475" cy="10493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1" name="AutoShape 21"/>
              <p:cNvSpPr>
                <a:spLocks noChangeArrowheads="1"/>
              </p:cNvSpPr>
              <p:nvPr/>
            </p:nvSpPr>
            <p:spPr bwMode="auto">
              <a:xfrm>
                <a:off x="7264734" y="3710078"/>
                <a:ext cx="203200" cy="228600"/>
              </a:xfrm>
              <a:prstGeom prst="triangle">
                <a:avLst>
                  <a:gd name="adj" fmla="val 50000"/>
                </a:avLst>
              </a:prstGeom>
              <a:solidFill>
                <a:srgbClr val="FFFFFF"/>
              </a:solidFill>
              <a:ln w="9525">
                <a:solidFill>
                  <a:schemeClr val="tx1"/>
                </a:solidFill>
                <a:miter lim="800000"/>
                <a:headEnd/>
                <a:tailEnd/>
              </a:ln>
            </p:spPr>
            <p:txBody>
              <a:bodyPr wrap="none" anchor="ctr"/>
              <a:lstStyle/>
              <a:p>
                <a:endParaRPr lang="en-US"/>
              </a:p>
            </p:txBody>
          </p:sp>
          <p:sp>
            <p:nvSpPr>
              <p:cNvPr id="12" name="Oval 17"/>
              <p:cNvSpPr>
                <a:spLocks noChangeArrowheads="1"/>
              </p:cNvSpPr>
              <p:nvPr/>
            </p:nvSpPr>
            <p:spPr bwMode="auto">
              <a:xfrm>
                <a:off x="7075396" y="5637269"/>
                <a:ext cx="3276600" cy="990600"/>
              </a:xfrm>
              <a:prstGeom prst="ellipse">
                <a:avLst/>
              </a:prstGeom>
              <a:solidFill>
                <a:srgbClr val="99CCFF"/>
              </a:solidFill>
              <a:ln w="9525">
                <a:solidFill>
                  <a:srgbClr val="000000"/>
                </a:solidFill>
                <a:round/>
                <a:headEnd/>
                <a:tailEnd/>
              </a:ln>
            </p:spPr>
            <p:txBody>
              <a:bodyPr anchor="ctr"/>
              <a:lstStyle/>
              <a:p>
                <a:pPr algn="ctr">
                  <a:spcBef>
                    <a:spcPct val="20000"/>
                  </a:spcBef>
                  <a:buClr>
                    <a:schemeClr val="accent1"/>
                  </a:buClr>
                </a:pPr>
                <a:r>
                  <a:rPr kumimoji="1" lang="en-US" sz="1600" dirty="0">
                    <a:solidFill>
                      <a:srgbClr val="000000"/>
                    </a:solidFill>
                    <a:latin typeface="Arial" charset="0"/>
                  </a:rPr>
                  <a:t>Authenticate by iris scan</a:t>
                </a:r>
              </a:p>
            </p:txBody>
          </p:sp>
          <p:sp>
            <p:nvSpPr>
              <p:cNvPr id="13" name="Line 18"/>
              <p:cNvSpPr>
                <a:spLocks noChangeShapeType="1"/>
              </p:cNvSpPr>
              <p:nvPr/>
            </p:nvSpPr>
            <p:spPr bwMode="auto">
              <a:xfrm flipH="1" flipV="1">
                <a:off x="8216825" y="3923334"/>
                <a:ext cx="496871" cy="171393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 name="AutoShape 21"/>
              <p:cNvSpPr>
                <a:spLocks noChangeArrowheads="1"/>
              </p:cNvSpPr>
              <p:nvPr/>
            </p:nvSpPr>
            <p:spPr bwMode="auto">
              <a:xfrm>
                <a:off x="8109613" y="3694734"/>
                <a:ext cx="203200" cy="228600"/>
              </a:xfrm>
              <a:prstGeom prst="triangle">
                <a:avLst>
                  <a:gd name="adj" fmla="val 50000"/>
                </a:avLst>
              </a:prstGeom>
              <a:solidFill>
                <a:srgbClr val="FFFFFF"/>
              </a:solidFill>
              <a:ln w="9525">
                <a:solidFill>
                  <a:schemeClr val="tx1"/>
                </a:solidFill>
                <a:miter lim="800000"/>
                <a:headEnd/>
                <a:tailEnd/>
              </a:ln>
            </p:spPr>
            <p:txBody>
              <a:bodyPr wrap="none" anchor="ctr"/>
              <a:lstStyle/>
              <a:p>
                <a:endParaRPr lang="en-US"/>
              </a:p>
            </p:txBody>
          </p:sp>
        </p:grpSp>
      </p:grpSp>
    </p:spTree>
    <p:extLst>
      <p:ext uri="{BB962C8B-B14F-4D97-AF65-F5344CB8AC3E}">
        <p14:creationId xmlns:p14="http://schemas.microsoft.com/office/powerpoint/2010/main" val="125733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Cases?</a:t>
            </a:r>
            <a:endParaRPr lang="en-US" dirty="0"/>
          </a:p>
        </p:txBody>
      </p:sp>
      <p:sp>
        <p:nvSpPr>
          <p:cNvPr id="3" name="Content Placeholder 2"/>
          <p:cNvSpPr>
            <a:spLocks noGrp="1"/>
          </p:cNvSpPr>
          <p:nvPr>
            <p:ph idx="1"/>
          </p:nvPr>
        </p:nvSpPr>
        <p:spPr/>
        <p:txBody>
          <a:bodyPr/>
          <a:lstStyle/>
          <a:p>
            <a:r>
              <a:rPr lang="en-US" dirty="0" smtClean="0"/>
              <a:t>Visual representation easy to understand</a:t>
            </a:r>
          </a:p>
          <a:p>
            <a:r>
              <a:rPr lang="en-US" dirty="0" smtClean="0"/>
              <a:t>Relationships are opportunities for reuse</a:t>
            </a:r>
          </a:p>
          <a:p>
            <a:r>
              <a:rPr lang="en-US" dirty="0" smtClean="0"/>
              <a:t>Use case descriptions can be basis for testing</a:t>
            </a:r>
          </a:p>
          <a:p>
            <a:r>
              <a:rPr lang="en-US" dirty="0" smtClean="0"/>
              <a:t>Can be the basis for planning and scheduling</a:t>
            </a:r>
            <a:endParaRPr lang="en-US" dirty="0"/>
          </a:p>
        </p:txBody>
      </p:sp>
    </p:spTree>
    <p:extLst>
      <p:ext uri="{BB962C8B-B14F-4D97-AF65-F5344CB8AC3E}">
        <p14:creationId xmlns:p14="http://schemas.microsoft.com/office/powerpoint/2010/main" val="753720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Check-In</a:t>
            </a:r>
            <a:endParaRPr lang="en-US" dirty="0"/>
          </a:p>
        </p:txBody>
      </p:sp>
      <p:sp>
        <p:nvSpPr>
          <p:cNvPr id="3" name="Content Placeholder 2"/>
          <p:cNvSpPr>
            <a:spLocks noGrp="1"/>
          </p:cNvSpPr>
          <p:nvPr>
            <p:ph idx="1"/>
          </p:nvPr>
        </p:nvSpPr>
        <p:spPr>
          <a:xfrm>
            <a:off x="818712" y="2222287"/>
            <a:ext cx="3321773" cy="3636511"/>
          </a:xfrm>
        </p:spPr>
        <p:txBody>
          <a:bodyPr/>
          <a:lstStyle/>
          <a:p>
            <a:r>
              <a:rPr lang="en-US" dirty="0" smtClean="0"/>
              <a:t>Stick Figure?</a:t>
            </a:r>
          </a:p>
          <a:p>
            <a:r>
              <a:rPr lang="en-US" dirty="0" smtClean="0"/>
              <a:t>Oval?</a:t>
            </a:r>
          </a:p>
          <a:p>
            <a:r>
              <a:rPr lang="en-US" dirty="0" smtClean="0"/>
              <a:t>Lines (arcs):</a:t>
            </a:r>
          </a:p>
          <a:p>
            <a:r>
              <a:rPr lang="en-US" dirty="0" smtClean="0"/>
              <a:t>&lt;&lt;  &gt;&gt;?</a:t>
            </a:r>
          </a:p>
          <a:p>
            <a:r>
              <a:rPr lang="en-US" dirty="0"/>
              <a:t>b</a:t>
            </a:r>
            <a:r>
              <a:rPr lang="en-US" dirty="0" smtClean="0"/>
              <a:t>ox?</a:t>
            </a:r>
            <a:endParaRPr lang="en-US" dirty="0"/>
          </a:p>
        </p:txBody>
      </p:sp>
      <p:sp>
        <p:nvSpPr>
          <p:cNvPr id="4" name="Rectangle 3"/>
          <p:cNvSpPr/>
          <p:nvPr/>
        </p:nvSpPr>
        <p:spPr>
          <a:xfrm>
            <a:off x="4742738" y="2439106"/>
            <a:ext cx="6401440" cy="374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961813" y="3200360"/>
            <a:ext cx="5849936" cy="2514600"/>
            <a:chOff x="3643804" y="4226339"/>
            <a:chExt cx="5849936" cy="2514600"/>
          </a:xfrm>
        </p:grpSpPr>
        <p:sp>
          <p:nvSpPr>
            <p:cNvPr id="6" name="Text Box 4"/>
            <p:cNvSpPr txBox="1">
              <a:spLocks noChangeArrowheads="1"/>
            </p:cNvSpPr>
            <p:nvPr/>
          </p:nvSpPr>
          <p:spPr bwMode="auto">
            <a:xfrm>
              <a:off x="3643804" y="6088477"/>
              <a:ext cx="10128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Teacher</a:t>
              </a:r>
            </a:p>
          </p:txBody>
        </p:sp>
        <p:sp>
          <p:nvSpPr>
            <p:cNvPr id="7" name="Line 5"/>
            <p:cNvSpPr>
              <a:spLocks noChangeShapeType="1"/>
            </p:cNvSpPr>
            <p:nvPr/>
          </p:nvSpPr>
          <p:spPr bwMode="auto">
            <a:xfrm flipH="1" flipV="1">
              <a:off x="4259754" y="5769390"/>
              <a:ext cx="1984375" cy="4492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 name="Oval 6"/>
            <p:cNvSpPr>
              <a:spLocks noChangeArrowheads="1"/>
            </p:cNvSpPr>
            <p:nvPr/>
          </p:nvSpPr>
          <p:spPr bwMode="auto">
            <a:xfrm>
              <a:off x="6636240" y="4226339"/>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a:solidFill>
                    <a:srgbClr val="000000"/>
                  </a:solidFill>
                  <a:latin typeface="Arial" charset="0"/>
                </a:rPr>
                <a:t>Alter Student Grade</a:t>
              </a:r>
            </a:p>
          </p:txBody>
        </p:sp>
        <p:sp>
          <p:nvSpPr>
            <p:cNvPr id="9" name="Oval 7"/>
            <p:cNvSpPr>
              <a:spLocks noChangeArrowheads="1"/>
            </p:cNvSpPr>
            <p:nvPr/>
          </p:nvSpPr>
          <p:spPr bwMode="auto">
            <a:xfrm>
              <a:off x="6217140" y="5750339"/>
              <a:ext cx="3276600" cy="990600"/>
            </a:xfrm>
            <a:prstGeom prst="ellipse">
              <a:avLst/>
            </a:prstGeom>
            <a:solidFill>
              <a:srgbClr val="99CCFF"/>
            </a:solidFill>
            <a:ln w="9525">
              <a:solidFill>
                <a:srgbClr val="000000"/>
              </a:solidFill>
              <a:round/>
              <a:headEnd/>
              <a:tailEnd/>
            </a:ln>
          </p:spPr>
          <p:txBody>
            <a:bodyPr anchor="ctr"/>
            <a:lstStyle/>
            <a:p>
              <a:pPr algn="ctr">
                <a:spcBef>
                  <a:spcPct val="20000"/>
                </a:spcBef>
                <a:buClr>
                  <a:schemeClr val="accent1"/>
                </a:buClr>
              </a:pPr>
              <a:r>
                <a:rPr kumimoji="1" lang="en-US" sz="1600">
                  <a:solidFill>
                    <a:srgbClr val="000000"/>
                  </a:solidFill>
                  <a:latin typeface="Arial" charset="0"/>
                </a:rPr>
                <a:t>Record Grades for a Section</a:t>
              </a:r>
            </a:p>
          </p:txBody>
        </p:sp>
        <p:sp>
          <p:nvSpPr>
            <p:cNvPr id="10" name="Line 8"/>
            <p:cNvSpPr>
              <a:spLocks noChangeShapeType="1"/>
            </p:cNvSpPr>
            <p:nvPr/>
          </p:nvSpPr>
          <p:spPr bwMode="auto">
            <a:xfrm flipH="1" flipV="1">
              <a:off x="7855440" y="4835939"/>
              <a:ext cx="0" cy="914400"/>
            </a:xfrm>
            <a:prstGeom prst="line">
              <a:avLst/>
            </a:prstGeom>
            <a:noFill/>
            <a:ln w="9525">
              <a:solidFill>
                <a:schemeClr val="tx1"/>
              </a:solidFill>
              <a:prstDash val="dash"/>
              <a:round/>
              <a:headEnd/>
              <a:tailEnd type="arrow"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 name="Text Box 9"/>
            <p:cNvSpPr txBox="1">
              <a:spLocks noChangeArrowheads="1"/>
            </p:cNvSpPr>
            <p:nvPr/>
          </p:nvSpPr>
          <p:spPr bwMode="auto">
            <a:xfrm>
              <a:off x="7855440" y="5293139"/>
              <a:ext cx="148748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&lt;&lt;includes&gt;&gt;</a:t>
              </a:r>
            </a:p>
          </p:txBody>
        </p:sp>
        <p:sp>
          <p:nvSpPr>
            <p:cNvPr id="12" name="Line 10"/>
            <p:cNvSpPr>
              <a:spLocks noChangeShapeType="1"/>
            </p:cNvSpPr>
            <p:nvPr/>
          </p:nvSpPr>
          <p:spPr bwMode="auto">
            <a:xfrm flipH="1">
              <a:off x="4243879" y="4594640"/>
              <a:ext cx="2446337" cy="7842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aphicFrame>
          <p:nvGraphicFramePr>
            <p:cNvPr id="13" name="Object 2"/>
            <p:cNvGraphicFramePr>
              <a:graphicFrameLocks noChangeAspect="1"/>
            </p:cNvGraphicFramePr>
            <p:nvPr>
              <p:extLst/>
            </p:nvPr>
          </p:nvGraphicFramePr>
          <p:xfrm>
            <a:off x="3908916" y="4937539"/>
            <a:ext cx="373063" cy="1049338"/>
          </p:xfrm>
          <a:graphic>
            <a:graphicData uri="http://schemas.openxmlformats.org/presentationml/2006/ole">
              <mc:AlternateContent xmlns:mc="http://schemas.openxmlformats.org/markup-compatibility/2006">
                <mc:Choice xmlns:v="urn:schemas-microsoft-com:vml" Requires="v">
                  <p:oleObj spid="_x0000_s66561" name="Clip" r:id="rId3" imgW="1395413" imgH="3927475" progId="MS_ClipArt_Gallery.2">
                    <p:embed/>
                  </p:oleObj>
                </mc:Choice>
                <mc:Fallback>
                  <p:oleObj name="Clip" r:id="rId3" imgW="1395413" imgH="392747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916" y="4937539"/>
                          <a:ext cx="373063" cy="10493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14" name="Rectangle 13"/>
          <p:cNvSpPr/>
          <p:nvPr/>
        </p:nvSpPr>
        <p:spPr>
          <a:xfrm>
            <a:off x="7387119" y="2599362"/>
            <a:ext cx="3616503" cy="3493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453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Participation Activity 1: </a:t>
            </a:r>
            <a:br>
              <a:rPr lang="en-US" dirty="0" smtClean="0"/>
            </a:br>
            <a:r>
              <a:rPr lang="en-US" dirty="0" smtClean="0"/>
              <a:t>In-Class Use Case Modeling Exercise</a:t>
            </a:r>
            <a:endParaRPr lang="en-US" dirty="0"/>
          </a:p>
        </p:txBody>
      </p:sp>
      <p:sp>
        <p:nvSpPr>
          <p:cNvPr id="3" name="Content Placeholder 2"/>
          <p:cNvSpPr>
            <a:spLocks noGrp="1"/>
          </p:cNvSpPr>
          <p:nvPr>
            <p:ph idx="1"/>
          </p:nvPr>
        </p:nvSpPr>
        <p:spPr>
          <a:xfrm>
            <a:off x="457199" y="2211859"/>
            <a:ext cx="11380573" cy="4469371"/>
          </a:xfrm>
        </p:spPr>
        <p:txBody>
          <a:bodyPr>
            <a:normAutofit/>
          </a:bodyPr>
          <a:lstStyle/>
          <a:p>
            <a:r>
              <a:rPr lang="en-US" dirty="0" smtClean="0"/>
              <a:t>1. Draw a use case diagram for the following system:  </a:t>
            </a:r>
          </a:p>
          <a:p>
            <a:pPr lvl="1"/>
            <a:r>
              <a:rPr lang="en-US" dirty="0" smtClean="0"/>
              <a:t>The website shall allow users to view all of their bills with Shelby County (such as trash bills, water bills property taxes due, and parking tickets).  A bill is expected to be paid on time, but there should be a mechanism to pay a late bill as well.  To pay a bill, the user can choose the method (card, online check, or bank draft), the payment date, and the amount of the bill to pay.  The user can view their current and past bills.  Each evening, the system will interact with an external database that is able to process the daily payment transactions.  This database interacts with the credit card companies and banks directly to process the payments.  </a:t>
            </a:r>
          </a:p>
          <a:p>
            <a:pPr lvl="1"/>
            <a:r>
              <a:rPr lang="en-US" dirty="0" smtClean="0"/>
              <a:t>Before viewing or paying any bills, the user must authenticate with the system by providing their username and password.  If they don’t have these credentials, there will be an option on the homepage to create an account.  Otherwise, once the user successfully logs in, they are able to view all of their bills and select to pay one or more bills.</a:t>
            </a:r>
          </a:p>
          <a:p>
            <a:r>
              <a:rPr lang="en-US" dirty="0" smtClean="0"/>
              <a:t>2. If generalization relation(s) exist in your use case diagram (hint: at least one should), write a use case description for at least one of those generalization relations</a:t>
            </a:r>
          </a:p>
          <a:p>
            <a:r>
              <a:rPr lang="en-US" dirty="0" smtClean="0"/>
              <a:t>Upload your use case diagram and use case description into Canvas</a:t>
            </a:r>
          </a:p>
        </p:txBody>
      </p:sp>
    </p:spTree>
    <p:extLst>
      <p:ext uri="{BB962C8B-B14F-4D97-AF65-F5344CB8AC3E}">
        <p14:creationId xmlns:p14="http://schemas.microsoft.com/office/powerpoint/2010/main" val="206419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US" dirty="0"/>
          </a:p>
        </p:txBody>
      </p:sp>
      <p:sp>
        <p:nvSpPr>
          <p:cNvPr id="3" name="Content Placeholder 2"/>
          <p:cNvSpPr>
            <a:spLocks noGrp="1"/>
          </p:cNvSpPr>
          <p:nvPr>
            <p:ph idx="1"/>
          </p:nvPr>
        </p:nvSpPr>
        <p:spPr/>
        <p:txBody>
          <a:bodyPr/>
          <a:lstStyle/>
          <a:p>
            <a:r>
              <a:rPr lang="en-US" dirty="0" smtClean="0"/>
              <a:t>See template in Canvas for structure and prompts for content</a:t>
            </a:r>
            <a:endParaRPr lang="en-US" dirty="0"/>
          </a:p>
        </p:txBody>
      </p:sp>
    </p:spTree>
    <p:extLst>
      <p:ext uri="{BB962C8B-B14F-4D97-AF65-F5344CB8AC3E}">
        <p14:creationId xmlns:p14="http://schemas.microsoft.com/office/powerpoint/2010/main" val="178418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Activity 2</a:t>
            </a:r>
            <a:endParaRPr lang="en-US" dirty="0"/>
          </a:p>
        </p:txBody>
      </p:sp>
      <p:sp>
        <p:nvSpPr>
          <p:cNvPr id="3" name="Content Placeholder 2"/>
          <p:cNvSpPr>
            <a:spLocks noGrp="1"/>
          </p:cNvSpPr>
          <p:nvPr>
            <p:ph idx="1"/>
          </p:nvPr>
        </p:nvSpPr>
        <p:spPr>
          <a:xfrm>
            <a:off x="818712" y="2222287"/>
            <a:ext cx="10554574" cy="3993162"/>
          </a:xfrm>
        </p:spPr>
        <p:txBody>
          <a:bodyPr>
            <a:normAutofit lnSpcReduction="10000"/>
          </a:bodyPr>
          <a:lstStyle/>
          <a:p>
            <a:r>
              <a:rPr lang="en-US" dirty="0" smtClean="0"/>
              <a:t>Write up responses to the following questions </a:t>
            </a:r>
            <a:r>
              <a:rPr lang="en-US" b="1" dirty="0" smtClean="0"/>
              <a:t>(Due by 11:59pm tonight (1/24/17)):</a:t>
            </a:r>
          </a:p>
          <a:p>
            <a:pPr lvl="1"/>
            <a:r>
              <a:rPr lang="en-US" dirty="0" smtClean="0"/>
              <a:t>What is a single use case?</a:t>
            </a:r>
          </a:p>
          <a:p>
            <a:pPr lvl="1"/>
            <a:r>
              <a:rPr lang="en-US" dirty="0" smtClean="0"/>
              <a:t>What is a use case description?</a:t>
            </a:r>
          </a:p>
          <a:p>
            <a:pPr lvl="1"/>
            <a:r>
              <a:rPr lang="en-US" dirty="0" smtClean="0"/>
              <a:t>What is a use case diagram?</a:t>
            </a:r>
          </a:p>
          <a:p>
            <a:pPr lvl="1"/>
            <a:r>
              <a:rPr lang="en-US" dirty="0" smtClean="0"/>
              <a:t>What is an actor?</a:t>
            </a:r>
          </a:p>
          <a:p>
            <a:pPr lvl="1"/>
            <a:r>
              <a:rPr lang="en-US" dirty="0" smtClean="0"/>
              <a:t>What is a relation?</a:t>
            </a:r>
          </a:p>
          <a:p>
            <a:pPr lvl="2"/>
            <a:r>
              <a:rPr lang="en-US" dirty="0" smtClean="0"/>
              <a:t>includes relation?</a:t>
            </a:r>
          </a:p>
          <a:p>
            <a:pPr lvl="2"/>
            <a:r>
              <a:rPr lang="en-US" dirty="0" smtClean="0"/>
              <a:t>extends relation?</a:t>
            </a:r>
          </a:p>
          <a:p>
            <a:pPr lvl="2"/>
            <a:r>
              <a:rPr lang="en-US" dirty="0" smtClean="0"/>
              <a:t>generalization relation?</a:t>
            </a:r>
          </a:p>
          <a:p>
            <a:pPr lvl="2"/>
            <a:r>
              <a:rPr lang="en-US" dirty="0" smtClean="0"/>
              <a:t>which way does the arrow go?</a:t>
            </a:r>
          </a:p>
          <a:p>
            <a:r>
              <a:rPr lang="en-US" dirty="0" smtClean="0"/>
              <a:t>Upload Participation Activity 1 deliverables </a:t>
            </a:r>
            <a:r>
              <a:rPr lang="en-US" b="1" dirty="0" smtClean="0"/>
              <a:t>(Due by Tuesday, January 31, 2017)</a:t>
            </a:r>
          </a:p>
          <a:p>
            <a:endParaRPr lang="en-US" dirty="0"/>
          </a:p>
        </p:txBody>
      </p:sp>
    </p:spTree>
    <p:extLst>
      <p:ext uri="{BB962C8B-B14F-4D97-AF65-F5344CB8AC3E}">
        <p14:creationId xmlns:p14="http://schemas.microsoft.com/office/powerpoint/2010/main" val="1915204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COMET Use Case-Based Software Life Cycle</a:t>
            </a:r>
            <a:endParaRPr lang="en-US" dirty="0"/>
          </a:p>
        </p:txBody>
      </p:sp>
      <p:sp>
        <p:nvSpPr>
          <p:cNvPr id="3" name="Content Placeholder 2"/>
          <p:cNvSpPr>
            <a:spLocks noGrp="1"/>
          </p:cNvSpPr>
          <p:nvPr>
            <p:ph idx="1"/>
          </p:nvPr>
        </p:nvSpPr>
        <p:spPr/>
        <p:txBody>
          <a:bodyPr/>
          <a:lstStyle/>
          <a:p>
            <a:r>
              <a:rPr lang="en-US" dirty="0" smtClean="0"/>
              <a:t>COMET use case-based software life cycle can be used with</a:t>
            </a:r>
          </a:p>
          <a:p>
            <a:pPr lvl="1"/>
            <a:r>
              <a:rPr lang="en-US" dirty="0" smtClean="0"/>
              <a:t>Spiral life cycle model</a:t>
            </a:r>
          </a:p>
          <a:p>
            <a:pPr lvl="1"/>
            <a:r>
              <a:rPr lang="en-US" dirty="0" smtClean="0"/>
              <a:t>Unified Software Development Process (USDP/RUP) life cycle model</a:t>
            </a:r>
          </a:p>
          <a:p>
            <a:pPr lvl="2"/>
            <a:r>
              <a:rPr lang="en-US" dirty="0" smtClean="0"/>
              <a:t>Use case driven</a:t>
            </a:r>
          </a:p>
          <a:p>
            <a:pPr lvl="2"/>
            <a:r>
              <a:rPr lang="en-US" dirty="0" smtClean="0"/>
              <a:t>Highly iterative  </a:t>
            </a:r>
            <a:endParaRPr lang="en-US" dirty="0"/>
          </a:p>
        </p:txBody>
      </p:sp>
      <p:sp>
        <p:nvSpPr>
          <p:cNvPr id="4" name="5-Point Star 3"/>
          <p:cNvSpPr/>
          <p:nvPr/>
        </p:nvSpPr>
        <p:spPr>
          <a:xfrm>
            <a:off x="8342719" y="4223208"/>
            <a:ext cx="329938" cy="31108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842342" y="4240250"/>
            <a:ext cx="1545996" cy="276999"/>
          </a:xfrm>
          <a:prstGeom prst="rect">
            <a:avLst/>
          </a:prstGeom>
          <a:noFill/>
        </p:spPr>
        <p:txBody>
          <a:bodyPr wrap="square" rtlCol="0">
            <a:spAutoFit/>
          </a:bodyPr>
          <a:lstStyle/>
          <a:p>
            <a:r>
              <a:rPr lang="en-US" sz="1200" dirty="0" smtClean="0"/>
              <a:t>We’ll use this one</a:t>
            </a:r>
            <a:endParaRPr lang="en-US" sz="1200" dirty="0"/>
          </a:p>
        </p:txBody>
      </p:sp>
    </p:spTree>
    <p:extLst>
      <p:ext uri="{BB962C8B-B14F-4D97-AF65-F5344CB8AC3E}">
        <p14:creationId xmlns:p14="http://schemas.microsoft.com/office/powerpoint/2010/main" val="262712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Guidelines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Use case relationships should be employed judiciously</a:t>
            </a:r>
          </a:p>
          <a:p>
            <a:pPr lvl="1"/>
            <a:r>
              <a:rPr lang="en-US" dirty="0" smtClean="0"/>
              <a:t>Small inclusion cases corresponding to individual functions should not be considered as they are too small and will fragment the use case</a:t>
            </a:r>
          </a:p>
          <a:p>
            <a:pPr lvl="1"/>
            <a:r>
              <a:rPr lang="en-US" dirty="0" smtClean="0"/>
              <a:t>Result in use case descriptions that are only a sentence and not a description of a sequence of interactions</a:t>
            </a:r>
          </a:p>
          <a:p>
            <a:r>
              <a:rPr lang="en-US" dirty="0" smtClean="0"/>
              <a:t>Nonfunctional requirements can be specified in a separate section of the use case description</a:t>
            </a:r>
          </a:p>
          <a:p>
            <a:r>
              <a:rPr lang="en-US" dirty="0" smtClean="0"/>
              <a:t>For large systems, having to deal with a number of use cases in the use case model often gets unwieldy</a:t>
            </a:r>
          </a:p>
          <a:p>
            <a:pPr lvl="1"/>
            <a:r>
              <a:rPr lang="en-US" dirty="0" smtClean="0"/>
              <a:t>Scale up issues can be handled by use case packages</a:t>
            </a:r>
          </a:p>
          <a:p>
            <a:pPr lvl="2"/>
            <a:r>
              <a:rPr lang="en-US" dirty="0" smtClean="0"/>
              <a:t>Group together related use cases and represent high-level requirements that address major subsets of the functionality of the system</a:t>
            </a:r>
          </a:p>
          <a:p>
            <a:pPr lvl="2"/>
            <a:r>
              <a:rPr lang="en-US" dirty="0" smtClean="0"/>
              <a:t>Use cases can also be grouped into packages based on the major actors that use them</a:t>
            </a:r>
          </a:p>
          <a:p>
            <a:pPr lvl="2"/>
            <a:r>
              <a:rPr lang="en-US" dirty="0" smtClean="0"/>
              <a:t>Nonfunctional requirements that apply to a group of related use cases could be assigned to the use case package that contains those use cases</a:t>
            </a:r>
            <a:endParaRPr lang="en-US" dirty="0"/>
          </a:p>
        </p:txBody>
      </p:sp>
    </p:spTree>
    <p:extLst>
      <p:ext uri="{BB962C8B-B14F-4D97-AF65-F5344CB8AC3E}">
        <p14:creationId xmlns:p14="http://schemas.microsoft.com/office/powerpoint/2010/main" val="1430923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Diagrams</a:t>
            </a:r>
            <a:endParaRPr lang="en-US" dirty="0"/>
          </a:p>
        </p:txBody>
      </p:sp>
      <p:sp>
        <p:nvSpPr>
          <p:cNvPr id="3" name="Content Placeholder 2"/>
          <p:cNvSpPr>
            <a:spLocks noGrp="1"/>
          </p:cNvSpPr>
          <p:nvPr>
            <p:ph idx="1"/>
          </p:nvPr>
        </p:nvSpPr>
        <p:spPr>
          <a:xfrm>
            <a:off x="818712" y="2222287"/>
            <a:ext cx="10554574" cy="4229884"/>
          </a:xfrm>
        </p:spPr>
        <p:txBody>
          <a:bodyPr>
            <a:normAutofit/>
          </a:bodyPr>
          <a:lstStyle/>
          <a:p>
            <a:r>
              <a:rPr lang="en-US" dirty="0" smtClean="0"/>
              <a:t>A UML diagram depicting the flow of control and sequencing among activities</a:t>
            </a:r>
          </a:p>
          <a:p>
            <a:pPr lvl="1"/>
            <a:r>
              <a:rPr lang="en-US" dirty="0" smtClean="0"/>
              <a:t>Shows:</a:t>
            </a:r>
          </a:p>
          <a:p>
            <a:pPr lvl="2"/>
            <a:r>
              <a:rPr lang="en-US" dirty="0" smtClean="0"/>
              <a:t>Sequence of activities</a:t>
            </a:r>
          </a:p>
          <a:p>
            <a:pPr lvl="2"/>
            <a:r>
              <a:rPr lang="en-US" dirty="0" smtClean="0"/>
              <a:t>Decision nodes</a:t>
            </a:r>
          </a:p>
          <a:p>
            <a:pPr lvl="2"/>
            <a:r>
              <a:rPr lang="en-US" dirty="0" smtClean="0"/>
              <a:t>Loops</a:t>
            </a:r>
          </a:p>
          <a:p>
            <a:pPr lvl="2"/>
            <a:r>
              <a:rPr lang="en-US" dirty="0" smtClean="0"/>
              <a:t>Concurrent activities</a:t>
            </a:r>
          </a:p>
          <a:p>
            <a:r>
              <a:rPr lang="en-US" dirty="0" smtClean="0"/>
              <a:t>A use case model can also be described using an activity diagram</a:t>
            </a:r>
          </a:p>
          <a:p>
            <a:pPr lvl="1"/>
            <a:r>
              <a:rPr lang="en-US" dirty="0" smtClean="0"/>
              <a:t>Can be used to represent the sequential steps of a use case including the main sequence and all the alternative sequences</a:t>
            </a:r>
          </a:p>
          <a:p>
            <a:pPr lvl="1"/>
            <a:r>
              <a:rPr lang="en-US" dirty="0" smtClean="0"/>
              <a:t>Provides a more precise description of the use case</a:t>
            </a:r>
          </a:p>
          <a:p>
            <a:pPr lvl="2"/>
            <a:r>
              <a:rPr lang="en-US" dirty="0" smtClean="0"/>
              <a:t>Shows exactly where in the sequence and what the condition is for an alternative sequence to diverge from the main sequence</a:t>
            </a:r>
            <a:endParaRPr lang="en-US" dirty="0"/>
          </a:p>
        </p:txBody>
      </p:sp>
    </p:spTree>
    <p:extLst>
      <p:ext uri="{BB962C8B-B14F-4D97-AF65-F5344CB8AC3E}">
        <p14:creationId xmlns:p14="http://schemas.microsoft.com/office/powerpoint/2010/main" val="825610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Diagrams</a:t>
            </a:r>
            <a:endParaRPr lang="en-US" dirty="0"/>
          </a:p>
        </p:txBody>
      </p:sp>
      <p:sp>
        <p:nvSpPr>
          <p:cNvPr id="3" name="Content Placeholder 2"/>
          <p:cNvSpPr>
            <a:spLocks noGrp="1"/>
          </p:cNvSpPr>
          <p:nvPr>
            <p:ph idx="1"/>
          </p:nvPr>
        </p:nvSpPr>
        <p:spPr>
          <a:xfrm>
            <a:off x="387197" y="2396947"/>
            <a:ext cx="10503410" cy="3636511"/>
          </a:xfrm>
        </p:spPr>
        <p:txBody>
          <a:bodyPr/>
          <a:lstStyle/>
          <a:p>
            <a:r>
              <a:rPr lang="en-US" dirty="0" smtClean="0"/>
              <a:t>Activity nodes</a:t>
            </a:r>
          </a:p>
          <a:p>
            <a:pPr lvl="1"/>
            <a:r>
              <a:rPr lang="en-US" dirty="0" smtClean="0"/>
              <a:t>Can be aggregate nodes that are hierarchically decomposed to give a lower-level activity diagram</a:t>
            </a:r>
          </a:p>
          <a:p>
            <a:pPr lvl="1"/>
            <a:r>
              <a:rPr lang="en-US" dirty="0" smtClean="0"/>
              <a:t>Can be used to depict inclusion and extension use cases</a:t>
            </a:r>
          </a:p>
          <a:p>
            <a:pPr lvl="1"/>
            <a:r>
              <a:rPr lang="en-US" dirty="0" smtClean="0"/>
              <a:t>Activity node in a base use case can be used to represent a link to an inclusion or extension use case, which is depicted on a separate lower-level activity diagram</a:t>
            </a:r>
          </a:p>
          <a:p>
            <a:r>
              <a:rPr lang="en-US" dirty="0" smtClean="0"/>
              <a:t>Example: Make Order Request</a:t>
            </a:r>
            <a:endParaRPr lang="en-US" dirty="0"/>
          </a:p>
        </p:txBody>
      </p:sp>
    </p:spTree>
    <p:extLst>
      <p:ext uri="{BB962C8B-B14F-4D97-AF65-F5344CB8AC3E}">
        <p14:creationId xmlns:p14="http://schemas.microsoft.com/office/powerpoint/2010/main" val="1286878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Diagrams: </a:t>
            </a:r>
            <a:br>
              <a:rPr lang="en-US" dirty="0" smtClean="0"/>
            </a:br>
            <a:r>
              <a:rPr lang="en-US" dirty="0" smtClean="0"/>
              <a:t>Make Order Request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10" y="2554921"/>
            <a:ext cx="3584199" cy="3104425"/>
          </a:xfrm>
          <a:prstGeom prst="rect">
            <a:avLst/>
          </a:prstGeom>
        </p:spPr>
      </p:pic>
      <p:grpSp>
        <p:nvGrpSpPr>
          <p:cNvPr id="7" name="Group 6"/>
          <p:cNvGrpSpPr/>
          <p:nvPr/>
        </p:nvGrpSpPr>
        <p:grpSpPr>
          <a:xfrm>
            <a:off x="3949590" y="2160418"/>
            <a:ext cx="4579607" cy="4151876"/>
            <a:chOff x="3812752" y="2026854"/>
            <a:chExt cx="4579607" cy="415187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752" y="2026854"/>
              <a:ext cx="4566493" cy="31131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2752" y="5139963"/>
              <a:ext cx="4579607" cy="1038767"/>
            </a:xfrm>
            <a:prstGeom prst="rect">
              <a:avLst/>
            </a:prstGeom>
          </p:spPr>
        </p:pic>
      </p:gr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1428" r="26086"/>
          <a:stretch/>
        </p:blipFill>
        <p:spPr>
          <a:xfrm>
            <a:off x="8794678" y="231431"/>
            <a:ext cx="3047316" cy="6410812"/>
          </a:xfrm>
          <a:prstGeom prst="rect">
            <a:avLst/>
          </a:prstGeom>
        </p:spPr>
      </p:pic>
    </p:spTree>
    <p:extLst>
      <p:ext uri="{BB962C8B-B14F-4D97-AF65-F5344CB8AC3E}">
        <p14:creationId xmlns:p14="http://schemas.microsoft.com/office/powerpoint/2010/main" val="503777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Participation Activity 2: Activity Diagrams</a:t>
            </a:r>
            <a:endParaRPr lang="en-US" dirty="0"/>
          </a:p>
        </p:txBody>
      </p:sp>
      <p:sp>
        <p:nvSpPr>
          <p:cNvPr id="3" name="Content Placeholder 2"/>
          <p:cNvSpPr>
            <a:spLocks noGrp="1"/>
          </p:cNvSpPr>
          <p:nvPr>
            <p:ph idx="1"/>
          </p:nvPr>
        </p:nvSpPr>
        <p:spPr/>
        <p:txBody>
          <a:bodyPr>
            <a:normAutofit fontScale="92500" lnSpcReduction="10000"/>
          </a:bodyPr>
          <a:lstStyle/>
          <a:p>
            <a:r>
              <a:rPr lang="en-US" dirty="0"/>
              <a:t>Working in the same groups that you were in for Preparation Activity 2b, represent the use case diagram your group created for Preparation Activity 2b as an activity diagram.  Be sure to use activity nodes, decision nodes, arcs to join sequential activity nodes, and loops in your activity diagram.</a:t>
            </a:r>
          </a:p>
          <a:p>
            <a:pPr lvl="1"/>
            <a:r>
              <a:rPr lang="en-US" dirty="0"/>
              <a:t>As you create your activity diagram, you may notice errors or additions that need to be made in your use case diagram and description.  Please correct those errors and make those additions.</a:t>
            </a:r>
          </a:p>
          <a:p>
            <a:r>
              <a:rPr lang="en-US" dirty="0"/>
              <a:t>Upload the following deliverables </a:t>
            </a:r>
            <a:r>
              <a:rPr lang="en-US" dirty="0" smtClean="0"/>
              <a:t>in Canvas:</a:t>
            </a:r>
            <a:endParaRPr lang="en-US" dirty="0"/>
          </a:p>
          <a:p>
            <a:pPr lvl="1"/>
            <a:r>
              <a:rPr lang="en-US" dirty="0"/>
              <a:t>Activity diagram</a:t>
            </a:r>
          </a:p>
          <a:p>
            <a:pPr lvl="1"/>
            <a:r>
              <a:rPr lang="en-US" dirty="0"/>
              <a:t>Updated Use case </a:t>
            </a:r>
            <a:r>
              <a:rPr lang="en-US" dirty="0" smtClean="0"/>
              <a:t>diagram</a:t>
            </a:r>
            <a:endParaRPr lang="en-US" dirty="0"/>
          </a:p>
          <a:p>
            <a:pPr lvl="1"/>
            <a:r>
              <a:rPr lang="en-US" dirty="0"/>
              <a:t>Updated use case </a:t>
            </a:r>
            <a:r>
              <a:rPr lang="en-US" dirty="0" smtClean="0"/>
              <a:t>descriptions</a:t>
            </a:r>
          </a:p>
          <a:p>
            <a:r>
              <a:rPr lang="en-US" dirty="0" smtClean="0"/>
              <a:t>Print out your updated use case diagram, updated use case descriptions, and activity diagram and bring them with you to class on Tuesday, February 2</a:t>
            </a:r>
            <a:r>
              <a:rPr lang="en-US" baseline="30000" dirty="0" smtClean="0"/>
              <a:t>nd</a:t>
            </a:r>
            <a:endParaRPr lang="en-US" dirty="0" smtClean="0"/>
          </a:p>
        </p:txBody>
      </p:sp>
    </p:spTree>
    <p:extLst>
      <p:ext uri="{BB962C8B-B14F-4D97-AF65-F5344CB8AC3E}">
        <p14:creationId xmlns:p14="http://schemas.microsoft.com/office/powerpoint/2010/main" val="1171070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526" t="25048" r="29277" b="7836"/>
          <a:stretch/>
        </p:blipFill>
        <p:spPr>
          <a:xfrm>
            <a:off x="1533379" y="1786596"/>
            <a:ext cx="9003323" cy="4909625"/>
          </a:xfrm>
          <a:prstGeom prst="rect">
            <a:avLst/>
          </a:prstGeom>
        </p:spPr>
      </p:pic>
      <p:sp>
        <p:nvSpPr>
          <p:cNvPr id="5" name="Title 1"/>
          <p:cNvSpPr>
            <a:spLocks noGrp="1"/>
          </p:cNvSpPr>
          <p:nvPr>
            <p:ph type="title"/>
          </p:nvPr>
        </p:nvSpPr>
        <p:spPr>
          <a:xfrm>
            <a:off x="810000" y="447188"/>
            <a:ext cx="10571998" cy="970450"/>
          </a:xfrm>
        </p:spPr>
        <p:txBody>
          <a:bodyPr/>
          <a:lstStyle/>
          <a:p>
            <a:r>
              <a:rPr lang="en-US" dirty="0" smtClean="0"/>
              <a:t>COMET Use Case Based Software Life Cycle Model</a:t>
            </a:r>
            <a:endParaRPr lang="en-US" dirty="0"/>
          </a:p>
        </p:txBody>
      </p:sp>
      <p:sp>
        <p:nvSpPr>
          <p:cNvPr id="2" name="Oval 1"/>
          <p:cNvSpPr/>
          <p:nvPr/>
        </p:nvSpPr>
        <p:spPr>
          <a:xfrm>
            <a:off x="2658359" y="2177592"/>
            <a:ext cx="1366886" cy="135746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148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Modeling</a:t>
            </a:r>
            <a:endParaRPr lang="en-US" dirty="0"/>
          </a:p>
        </p:txBody>
      </p:sp>
      <p:sp>
        <p:nvSpPr>
          <p:cNvPr id="3" name="Content Placeholder 2"/>
          <p:cNvSpPr>
            <a:spLocks noGrp="1"/>
          </p:cNvSpPr>
          <p:nvPr>
            <p:ph idx="1"/>
          </p:nvPr>
        </p:nvSpPr>
        <p:spPr>
          <a:xfrm>
            <a:off x="211015" y="2785403"/>
            <a:ext cx="3629465" cy="2335237"/>
          </a:xfrm>
        </p:spPr>
        <p:txBody>
          <a:bodyPr>
            <a:normAutofit fontScale="92500" lnSpcReduction="20000"/>
          </a:bodyPr>
          <a:lstStyle/>
          <a:p>
            <a:r>
              <a:rPr lang="en-US" dirty="0" smtClean="0"/>
              <a:t>Use Case Modeling</a:t>
            </a:r>
          </a:p>
          <a:p>
            <a:pPr lvl="1"/>
            <a:r>
              <a:rPr lang="en-US" dirty="0" smtClean="0"/>
              <a:t>Define software functional requirements in terms of use cases and actors</a:t>
            </a:r>
          </a:p>
          <a:p>
            <a:pPr lvl="1"/>
            <a:r>
              <a:rPr lang="en-US" dirty="0" smtClean="0"/>
              <a:t>Narrative description of each use case is developed</a:t>
            </a:r>
          </a:p>
          <a:p>
            <a:pPr lvl="1"/>
            <a:r>
              <a:rPr lang="en-US" dirty="0" smtClean="0"/>
              <a:t>User inputs and active participation are essential to this effort</a:t>
            </a:r>
            <a:endParaRPr lang="en-US" dirty="0"/>
          </a:p>
        </p:txBody>
      </p:sp>
      <p:pic>
        <p:nvPicPr>
          <p:cNvPr id="4" name="Picture 3"/>
          <p:cNvPicPr>
            <a:picLocks noChangeAspect="1"/>
          </p:cNvPicPr>
          <p:nvPr/>
        </p:nvPicPr>
        <p:blipFill rotWithShape="1">
          <a:blip r:embed="rId2"/>
          <a:srcRect l="10716" t="31393" r="31439" b="10145"/>
          <a:stretch/>
        </p:blipFill>
        <p:spPr>
          <a:xfrm>
            <a:off x="4009291" y="2053883"/>
            <a:ext cx="7526216" cy="4276579"/>
          </a:xfrm>
          <a:prstGeom prst="rect">
            <a:avLst/>
          </a:prstGeom>
        </p:spPr>
      </p:pic>
    </p:spTree>
    <p:extLst>
      <p:ext uri="{BB962C8B-B14F-4D97-AF65-F5344CB8AC3E}">
        <p14:creationId xmlns:p14="http://schemas.microsoft.com/office/powerpoint/2010/main" val="66117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Cases are one way to capture requirements</a:t>
            </a:r>
            <a:endParaRPr lang="en-US" dirty="0"/>
          </a:p>
        </p:txBody>
      </p:sp>
      <p:sp>
        <p:nvSpPr>
          <p:cNvPr id="3" name="Content Placeholder 2"/>
          <p:cNvSpPr>
            <a:spLocks noGrp="1"/>
          </p:cNvSpPr>
          <p:nvPr>
            <p:ph idx="1"/>
          </p:nvPr>
        </p:nvSpPr>
        <p:spPr>
          <a:xfrm>
            <a:off x="810000" y="1600201"/>
            <a:ext cx="8229600" cy="5090137"/>
          </a:xfrm>
        </p:spPr>
        <p:txBody>
          <a:bodyPr>
            <a:normAutofit/>
          </a:bodyPr>
          <a:lstStyle/>
          <a:p>
            <a:r>
              <a:rPr lang="en-US" dirty="0" smtClean="0"/>
              <a:t>A visual way to capture functional requirements</a:t>
            </a:r>
          </a:p>
          <a:p>
            <a:r>
              <a:rPr lang="en-US" dirty="0" smtClean="0"/>
              <a:t>Each bubble is a discrete </a:t>
            </a:r>
          </a:p>
          <a:p>
            <a:pPr marL="0" indent="0">
              <a:buNone/>
            </a:pPr>
            <a:r>
              <a:rPr lang="en-US" dirty="0"/>
              <a:t> </a:t>
            </a:r>
            <a:r>
              <a:rPr lang="en-US" dirty="0" smtClean="0"/>
              <a:t>   user goal</a:t>
            </a:r>
          </a:p>
          <a:p>
            <a:r>
              <a:rPr lang="en-US" dirty="0" smtClean="0"/>
              <a:t>Actors can be people, or</a:t>
            </a:r>
          </a:p>
          <a:p>
            <a:pPr marL="0" indent="0">
              <a:buNone/>
            </a:pPr>
            <a:r>
              <a:rPr lang="en-US" dirty="0"/>
              <a:t> </a:t>
            </a:r>
            <a:r>
              <a:rPr lang="en-US" dirty="0" smtClean="0"/>
              <a:t>   external systems</a:t>
            </a:r>
          </a:p>
          <a:p>
            <a:r>
              <a:rPr lang="en-US" dirty="0" smtClean="0"/>
              <a:t>Each bubble is mapped to a</a:t>
            </a:r>
          </a:p>
          <a:p>
            <a:pPr marL="0" indent="0">
              <a:buNone/>
            </a:pPr>
            <a:r>
              <a:rPr lang="en-US" dirty="0"/>
              <a:t> </a:t>
            </a:r>
            <a:r>
              <a:rPr lang="en-US" dirty="0" smtClean="0"/>
              <a:t>   textual description</a:t>
            </a:r>
            <a:endParaRPr lang="en-US" dirty="0"/>
          </a:p>
        </p:txBody>
      </p:sp>
      <p:sp>
        <p:nvSpPr>
          <p:cNvPr id="4" name="Rectangle 2"/>
          <p:cNvSpPr>
            <a:spLocks noChangeArrowheads="1"/>
          </p:cNvSpPr>
          <p:nvPr/>
        </p:nvSpPr>
        <p:spPr bwMode="auto">
          <a:xfrm>
            <a:off x="7185377" y="3089151"/>
            <a:ext cx="3479449" cy="3601187"/>
          </a:xfrm>
          <a:prstGeom prst="rect">
            <a:avLst/>
          </a:prstGeom>
          <a:solidFill>
            <a:srgbClr val="96E3FE"/>
          </a:solidFill>
          <a:ln>
            <a:noFill/>
          </a:ln>
          <a:effectLst>
            <a:outerShdw blurRad="63500" dist="38099" dir="2700000" algn="ctr" rotWithShape="0">
              <a:schemeClr val="bg2">
                <a:alpha val="74997"/>
              </a:scheme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a:latin typeface="Helvetica" pitchFamily="-110"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616" y="3127611"/>
            <a:ext cx="2801812" cy="35627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1044510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Description</a:t>
            </a:r>
            <a:endParaRPr lang="en-US" dirty="0"/>
          </a:p>
        </p:txBody>
      </p:sp>
      <p:sp>
        <p:nvSpPr>
          <p:cNvPr id="3" name="Content Placeholder 2"/>
          <p:cNvSpPr>
            <a:spLocks noGrp="1"/>
          </p:cNvSpPr>
          <p:nvPr>
            <p:ph idx="1"/>
          </p:nvPr>
        </p:nvSpPr>
        <p:spPr>
          <a:xfrm>
            <a:off x="1981200" y="1600201"/>
            <a:ext cx="8229600" cy="5073727"/>
          </a:xfrm>
        </p:spPr>
        <p:txBody>
          <a:bodyPr>
            <a:normAutofit/>
          </a:bodyPr>
          <a:lstStyle/>
          <a:p>
            <a:r>
              <a:rPr lang="en-US" dirty="0" smtClean="0"/>
              <a:t>Includes basic and alternate/exception flows</a:t>
            </a:r>
          </a:p>
          <a:p>
            <a:pPr lvl="1"/>
            <a:r>
              <a:rPr lang="en-US" dirty="0" smtClean="0"/>
              <a:t>Each alternate flow must start at a step in the basic flow, and may return to a step in the basic flow</a:t>
            </a:r>
          </a:p>
          <a:p>
            <a:pPr lvl="1"/>
            <a:r>
              <a:rPr lang="en-US" dirty="0" smtClean="0"/>
              <a:t>Exception flows are analogous to exceptions in code</a:t>
            </a:r>
          </a:p>
          <a:p>
            <a:r>
              <a:rPr lang="en-US" dirty="0" smtClean="0"/>
              <a:t>Includes preconditions</a:t>
            </a:r>
          </a:p>
          <a:p>
            <a:r>
              <a:rPr lang="en-US" b="1" dirty="0" smtClean="0"/>
              <a:t>Do not use language that hints at implementation details or system interactions</a:t>
            </a:r>
          </a:p>
          <a:p>
            <a:pPr lvl="1"/>
            <a:r>
              <a:rPr lang="en-US" dirty="0" smtClean="0"/>
              <a:t>Avoid </a:t>
            </a:r>
            <a:r>
              <a:rPr lang="en-US" i="1" dirty="0" smtClean="0"/>
              <a:t>click</a:t>
            </a:r>
            <a:r>
              <a:rPr lang="en-US" dirty="0" smtClean="0"/>
              <a:t>, </a:t>
            </a:r>
            <a:r>
              <a:rPr lang="en-US" i="1" dirty="0" smtClean="0"/>
              <a:t>press</a:t>
            </a:r>
            <a:r>
              <a:rPr lang="en-US" dirty="0" smtClean="0"/>
              <a:t>, </a:t>
            </a:r>
            <a:r>
              <a:rPr lang="en-US" i="1" dirty="0" smtClean="0"/>
              <a:t>type</a:t>
            </a:r>
            <a:r>
              <a:rPr lang="en-US" dirty="0" smtClean="0"/>
              <a:t>, </a:t>
            </a:r>
            <a:r>
              <a:rPr lang="en-US" i="1" dirty="0" smtClean="0"/>
              <a:t>button</a:t>
            </a:r>
            <a:r>
              <a:rPr lang="en-US" dirty="0" smtClean="0"/>
              <a:t>, etc.</a:t>
            </a:r>
          </a:p>
          <a:p>
            <a:pPr lvl="1"/>
            <a:r>
              <a:rPr lang="en-US" dirty="0" smtClean="0"/>
              <a:t>Unnecessarily limits creativity</a:t>
            </a:r>
            <a:endParaRPr lang="en-US" dirty="0"/>
          </a:p>
        </p:txBody>
      </p:sp>
    </p:spTree>
    <p:extLst>
      <p:ext uri="{BB962C8B-B14F-4D97-AF65-F5344CB8AC3E}">
        <p14:creationId xmlns:p14="http://schemas.microsoft.com/office/powerpoint/2010/main" val="1560844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20618" y="2582944"/>
            <a:ext cx="7717411" cy="374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Use Case Diagrams</a:t>
            </a:r>
            <a:endParaRPr lang="en-US" dirty="0"/>
          </a:p>
        </p:txBody>
      </p:sp>
      <p:sp>
        <p:nvSpPr>
          <p:cNvPr id="3" name="Content Placeholder 2"/>
          <p:cNvSpPr>
            <a:spLocks noGrp="1"/>
          </p:cNvSpPr>
          <p:nvPr>
            <p:ph idx="1"/>
          </p:nvPr>
        </p:nvSpPr>
        <p:spPr>
          <a:xfrm>
            <a:off x="205970" y="2184580"/>
            <a:ext cx="4114648" cy="3636511"/>
          </a:xfrm>
        </p:spPr>
        <p:txBody>
          <a:bodyPr/>
          <a:lstStyle/>
          <a:p>
            <a:r>
              <a:rPr lang="en-US" dirty="0" smtClean="0"/>
              <a:t>Made up of three components</a:t>
            </a:r>
          </a:p>
          <a:p>
            <a:pPr lvl="1"/>
            <a:r>
              <a:rPr lang="en-US" dirty="0" smtClean="0"/>
              <a:t>Actors (people or external systems)</a:t>
            </a:r>
          </a:p>
          <a:p>
            <a:pPr lvl="1"/>
            <a:r>
              <a:rPr lang="en-US" dirty="0" smtClean="0"/>
              <a:t>Use Cases (with textual descriptions)</a:t>
            </a:r>
          </a:p>
          <a:p>
            <a:pPr lvl="1"/>
            <a:r>
              <a:rPr lang="en-US" dirty="0" smtClean="0"/>
              <a:t>Relationships</a:t>
            </a:r>
            <a:endParaRPr 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1143197205"/>
              </p:ext>
            </p:extLst>
          </p:nvPr>
        </p:nvGraphicFramePr>
        <p:xfrm>
          <a:off x="9730819" y="4637700"/>
          <a:ext cx="749300" cy="830263"/>
        </p:xfrm>
        <a:graphic>
          <a:graphicData uri="http://schemas.openxmlformats.org/presentationml/2006/ole">
            <mc:AlternateContent xmlns:mc="http://schemas.openxmlformats.org/markup-compatibility/2006">
              <mc:Choice xmlns:v="urn:schemas-microsoft-com:vml" Requires="v">
                <p:oleObj spid="_x0000_s1092" name="Clip" r:id="rId3" imgW="3560763" imgH="3946525" progId="MS_ClipArt_Gallery.2">
                  <p:embed/>
                </p:oleObj>
              </mc:Choice>
              <mc:Fallback>
                <p:oleObj name="Clip" r:id="rId3" imgW="3560763" imgH="394652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0819" y="4637700"/>
                        <a:ext cx="749300" cy="8302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750760392"/>
              </p:ext>
            </p:extLst>
          </p:nvPr>
        </p:nvGraphicFramePr>
        <p:xfrm>
          <a:off x="5311220" y="4485299"/>
          <a:ext cx="373063" cy="1049338"/>
        </p:xfrm>
        <a:graphic>
          <a:graphicData uri="http://schemas.openxmlformats.org/presentationml/2006/ole">
            <mc:AlternateContent xmlns:mc="http://schemas.openxmlformats.org/markup-compatibility/2006">
              <mc:Choice xmlns:v="urn:schemas-microsoft-com:vml" Requires="v">
                <p:oleObj spid="_x0000_s1093" name="Clip" r:id="rId5" imgW="1395413" imgH="3927475" progId="MS_ClipArt_Gallery.2">
                  <p:embed/>
                </p:oleObj>
              </mc:Choice>
              <mc:Fallback>
                <p:oleObj name="Clip" r:id="rId5" imgW="1395413" imgH="3927475"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1220" y="4485299"/>
                        <a:ext cx="373063" cy="10493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208977150"/>
              </p:ext>
            </p:extLst>
          </p:nvPr>
        </p:nvGraphicFramePr>
        <p:xfrm>
          <a:off x="7444819" y="4561499"/>
          <a:ext cx="668338" cy="908050"/>
        </p:xfrm>
        <a:graphic>
          <a:graphicData uri="http://schemas.openxmlformats.org/presentationml/2006/ole">
            <mc:AlternateContent xmlns:mc="http://schemas.openxmlformats.org/markup-compatibility/2006">
              <mc:Choice xmlns:v="urn:schemas-microsoft-com:vml" Requires="v">
                <p:oleObj spid="_x0000_s1094" name="Clip" r:id="rId7" imgW="2902226" imgH="3951798" progId="MS_ClipArt_Gallery.2">
                  <p:embed/>
                </p:oleObj>
              </mc:Choice>
              <mc:Fallback>
                <p:oleObj name="Clip" r:id="rId7" imgW="2902226" imgH="3951798"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4819" y="4561499"/>
                        <a:ext cx="668338" cy="908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7" name="Text Box 7"/>
          <p:cNvSpPr txBox="1">
            <a:spLocks noChangeArrowheads="1"/>
          </p:cNvSpPr>
          <p:nvPr/>
        </p:nvSpPr>
        <p:spPr bwMode="auto">
          <a:xfrm>
            <a:off x="6454219" y="5171100"/>
            <a:ext cx="16764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dirty="0">
                <a:latin typeface="Arial" charset="0"/>
              </a:rPr>
              <a:t>Authorized</a:t>
            </a:r>
          </a:p>
          <a:p>
            <a:pPr>
              <a:buClr>
                <a:schemeClr val="accent1"/>
              </a:buClr>
            </a:pPr>
            <a:r>
              <a:rPr kumimoji="1" lang="en-US" sz="1600" dirty="0">
                <a:latin typeface="Arial" charset="0"/>
              </a:rPr>
              <a:t>Staff Worker</a:t>
            </a:r>
          </a:p>
        </p:txBody>
      </p:sp>
      <p:sp>
        <p:nvSpPr>
          <p:cNvPr id="8" name="Text Box 8"/>
          <p:cNvSpPr txBox="1">
            <a:spLocks noChangeArrowheads="1"/>
          </p:cNvSpPr>
          <p:nvPr/>
        </p:nvSpPr>
        <p:spPr bwMode="auto">
          <a:xfrm>
            <a:off x="4320619" y="4866299"/>
            <a:ext cx="990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Clr>
                <a:schemeClr val="accent1"/>
              </a:buClr>
            </a:pPr>
            <a:r>
              <a:rPr kumimoji="1" lang="en-US" sz="1600">
                <a:latin typeface="Arial" charset="0"/>
              </a:rPr>
              <a:t>Teacher</a:t>
            </a:r>
          </a:p>
        </p:txBody>
      </p:sp>
      <p:sp>
        <p:nvSpPr>
          <p:cNvPr id="9" name="Text Box 9"/>
          <p:cNvSpPr txBox="1">
            <a:spLocks noChangeArrowheads="1"/>
          </p:cNvSpPr>
          <p:nvPr/>
        </p:nvSpPr>
        <p:spPr bwMode="auto">
          <a:xfrm>
            <a:off x="10569019" y="5094899"/>
            <a:ext cx="9144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Clr>
                <a:schemeClr val="accent1"/>
              </a:buClr>
            </a:pPr>
            <a:r>
              <a:rPr kumimoji="1" lang="en-US" sz="1600">
                <a:latin typeface="Arial" charset="0"/>
              </a:rPr>
              <a:t>Student</a:t>
            </a:r>
          </a:p>
        </p:txBody>
      </p:sp>
      <p:sp>
        <p:nvSpPr>
          <p:cNvPr id="10" name="Oval 10"/>
          <p:cNvSpPr>
            <a:spLocks noChangeArrowheads="1"/>
          </p:cNvSpPr>
          <p:nvPr/>
        </p:nvSpPr>
        <p:spPr bwMode="auto">
          <a:xfrm>
            <a:off x="5608083" y="3647099"/>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a:solidFill>
                  <a:srgbClr val="000000"/>
                </a:solidFill>
                <a:latin typeface="Arial" charset="0"/>
              </a:rPr>
              <a:t>Record class grades</a:t>
            </a:r>
          </a:p>
        </p:txBody>
      </p:sp>
      <p:sp>
        <p:nvSpPr>
          <p:cNvPr id="11" name="Oval 12"/>
          <p:cNvSpPr>
            <a:spLocks noChangeArrowheads="1"/>
          </p:cNvSpPr>
          <p:nvPr/>
        </p:nvSpPr>
        <p:spPr bwMode="auto">
          <a:xfrm>
            <a:off x="8283019" y="3647099"/>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a:solidFill>
                  <a:srgbClr val="000000"/>
                </a:solidFill>
                <a:latin typeface="Arial" charset="0"/>
              </a:rPr>
              <a:t>Review Transcripts</a:t>
            </a:r>
          </a:p>
        </p:txBody>
      </p:sp>
      <p:sp>
        <p:nvSpPr>
          <p:cNvPr id="12" name="Line 13"/>
          <p:cNvSpPr>
            <a:spLocks noChangeShapeType="1"/>
          </p:cNvSpPr>
          <p:nvPr/>
        </p:nvSpPr>
        <p:spPr bwMode="auto">
          <a:xfrm flipV="1">
            <a:off x="5684283" y="4180499"/>
            <a:ext cx="457200" cy="533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Line 14"/>
          <p:cNvSpPr>
            <a:spLocks noChangeShapeType="1"/>
          </p:cNvSpPr>
          <p:nvPr/>
        </p:nvSpPr>
        <p:spPr bwMode="auto">
          <a:xfrm flipH="1" flipV="1">
            <a:off x="6911419" y="4256699"/>
            <a:ext cx="533400" cy="533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 name="Line 15"/>
          <p:cNvSpPr>
            <a:spLocks noChangeShapeType="1"/>
          </p:cNvSpPr>
          <p:nvPr/>
        </p:nvSpPr>
        <p:spPr bwMode="auto">
          <a:xfrm flipH="1" flipV="1">
            <a:off x="9578419" y="4256699"/>
            <a:ext cx="533400" cy="609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 name="Line 16"/>
          <p:cNvSpPr>
            <a:spLocks noChangeShapeType="1"/>
          </p:cNvSpPr>
          <p:nvPr/>
        </p:nvSpPr>
        <p:spPr bwMode="auto">
          <a:xfrm flipV="1">
            <a:off x="8206819" y="4180499"/>
            <a:ext cx="457200" cy="533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16036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construct Use Cases:</a:t>
            </a:r>
            <a:br>
              <a:rPr lang="en-US" dirty="0" smtClean="0"/>
            </a:br>
            <a:r>
              <a:rPr lang="en-US" dirty="0" smtClean="0"/>
              <a:t>First, identify actors</a:t>
            </a:r>
            <a:endParaRPr lang="en-US" dirty="0"/>
          </a:p>
        </p:txBody>
      </p:sp>
      <p:sp>
        <p:nvSpPr>
          <p:cNvPr id="3" name="Content Placeholder 2"/>
          <p:cNvSpPr>
            <a:spLocks noGrp="1"/>
          </p:cNvSpPr>
          <p:nvPr>
            <p:ph idx="1"/>
          </p:nvPr>
        </p:nvSpPr>
        <p:spPr>
          <a:xfrm>
            <a:off x="598752" y="2505091"/>
            <a:ext cx="5497247" cy="3636511"/>
          </a:xfrm>
        </p:spPr>
        <p:txBody>
          <a:bodyPr/>
          <a:lstStyle/>
          <a:p>
            <a:r>
              <a:rPr lang="en-US" dirty="0" smtClean="0"/>
              <a:t>Who or what will provide input to the system?</a:t>
            </a:r>
          </a:p>
          <a:p>
            <a:r>
              <a:rPr lang="en-US" dirty="0" smtClean="0"/>
              <a:t>Who or what will need output from the system?</a:t>
            </a:r>
          </a:p>
        </p:txBody>
      </p:sp>
      <p:pic>
        <p:nvPicPr>
          <p:cNvPr id="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243" y="2125361"/>
            <a:ext cx="3188861" cy="3009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9617" y="2505091"/>
            <a:ext cx="2964715" cy="3837933"/>
          </a:xfrm>
          <a:prstGeom prst="rect">
            <a:avLst/>
          </a:prstGeom>
        </p:spPr>
      </p:pic>
    </p:spTree>
    <p:extLst>
      <p:ext uri="{BB962C8B-B14F-4D97-AF65-F5344CB8AC3E}">
        <p14:creationId xmlns:p14="http://schemas.microsoft.com/office/powerpoint/2010/main" val="1696352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 between actors</a:t>
            </a:r>
            <a:endParaRPr lang="en-US" dirty="0"/>
          </a:p>
        </p:txBody>
      </p:sp>
      <p:sp>
        <p:nvSpPr>
          <p:cNvPr id="3" name="Content Placeholder 2"/>
          <p:cNvSpPr>
            <a:spLocks noGrp="1"/>
          </p:cNvSpPr>
          <p:nvPr>
            <p:ph idx="1"/>
          </p:nvPr>
        </p:nvSpPr>
        <p:spPr>
          <a:xfrm>
            <a:off x="198487" y="2195822"/>
            <a:ext cx="4265541" cy="3636511"/>
          </a:xfrm>
        </p:spPr>
        <p:txBody>
          <a:bodyPr/>
          <a:lstStyle/>
          <a:p>
            <a:r>
              <a:rPr lang="en-US" dirty="0" smtClean="0"/>
              <a:t>One can be a specialization of another</a:t>
            </a:r>
          </a:p>
          <a:p>
            <a:pPr lvl="1"/>
            <a:r>
              <a:rPr lang="en-US" dirty="0" smtClean="0"/>
              <a:t>Graduate student is a specialization of Student</a:t>
            </a:r>
          </a:p>
          <a:p>
            <a:r>
              <a:rPr lang="en-US" dirty="0" smtClean="0"/>
              <a:t>Actors are classes, not individual people</a:t>
            </a:r>
          </a:p>
          <a:p>
            <a:pPr lvl="1"/>
            <a:r>
              <a:rPr lang="en-US" dirty="0" smtClean="0"/>
              <a:t>Musicians NOT Jay-Z or </a:t>
            </a:r>
            <a:r>
              <a:rPr lang="en-US" dirty="0" err="1" smtClean="0"/>
              <a:t>Beyonce</a:t>
            </a:r>
            <a:endParaRPr lang="en-US" dirty="0" smtClean="0"/>
          </a:p>
          <a:p>
            <a:pPr lvl="1"/>
            <a:endParaRPr lang="en-US" dirty="0"/>
          </a:p>
        </p:txBody>
      </p:sp>
      <p:grpSp>
        <p:nvGrpSpPr>
          <p:cNvPr id="12" name="Group 11"/>
          <p:cNvGrpSpPr/>
          <p:nvPr/>
        </p:nvGrpSpPr>
        <p:grpSpPr>
          <a:xfrm>
            <a:off x="4345757" y="2195822"/>
            <a:ext cx="6099142" cy="3054285"/>
            <a:chOff x="4320618" y="2195822"/>
            <a:chExt cx="7717411" cy="4129564"/>
          </a:xfrm>
        </p:grpSpPr>
        <p:sp>
          <p:nvSpPr>
            <p:cNvPr id="11" name="Rectangle 10"/>
            <p:cNvSpPr/>
            <p:nvPr/>
          </p:nvSpPr>
          <p:spPr>
            <a:xfrm>
              <a:off x="4320618" y="2195822"/>
              <a:ext cx="7717411" cy="4129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2"/>
            <p:cNvGraphicFramePr>
              <a:graphicFrameLocks noChangeAspect="1"/>
            </p:cNvGraphicFramePr>
            <p:nvPr>
              <p:extLst>
                <p:ext uri="{D42A27DB-BD31-4B8C-83A1-F6EECF244321}">
                  <p14:modId xmlns:p14="http://schemas.microsoft.com/office/powerpoint/2010/main" val="1965689317"/>
                </p:ext>
              </p:extLst>
            </p:nvPr>
          </p:nvGraphicFramePr>
          <p:xfrm>
            <a:off x="8845816" y="2369526"/>
            <a:ext cx="1752600" cy="1941513"/>
          </p:xfrm>
          <a:graphic>
            <a:graphicData uri="http://schemas.openxmlformats.org/presentationml/2006/ole">
              <mc:AlternateContent xmlns:mc="http://schemas.openxmlformats.org/markup-compatibility/2006">
                <mc:Choice xmlns:v="urn:schemas-microsoft-com:vml" Requires="v">
                  <p:oleObj spid="_x0000_s62511" name="Clip" r:id="rId4" imgW="3560763" imgH="3946525" progId="MS_ClipArt_Gallery.2">
                    <p:embed/>
                  </p:oleObj>
                </mc:Choice>
                <mc:Fallback>
                  <p:oleObj name="Clip" r:id="rId4" imgW="3560763" imgH="3946525"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5816" y="2369526"/>
                          <a:ext cx="1752600" cy="1941513"/>
                        </a:xfrm>
                        <a:prstGeom prst="rect">
                          <a:avLst/>
                        </a:prstGeom>
                        <a:noFill/>
                        <a:ln>
                          <a:noFill/>
                        </a:ln>
                      </p:spPr>
                    </p:pic>
                  </p:oleObj>
                </mc:Fallback>
              </mc:AlternateContent>
            </a:graphicData>
          </a:graphic>
        </p:graphicFrame>
        <p:sp>
          <p:nvSpPr>
            <p:cNvPr id="5" name="Text Box 5"/>
            <p:cNvSpPr txBox="1">
              <a:spLocks noChangeArrowheads="1"/>
            </p:cNvSpPr>
            <p:nvPr/>
          </p:nvSpPr>
          <p:spPr bwMode="auto">
            <a:xfrm>
              <a:off x="8482280" y="2762867"/>
              <a:ext cx="1293813"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Clr>
                  <a:schemeClr val="accent1"/>
                </a:buClr>
              </a:pPr>
              <a:r>
                <a:rPr kumimoji="1" lang="en-US" sz="1600" dirty="0">
                  <a:latin typeface="Arial" charset="0"/>
                </a:rPr>
                <a:t>Student</a:t>
              </a:r>
            </a:p>
          </p:txBody>
        </p:sp>
        <p:graphicFrame>
          <p:nvGraphicFramePr>
            <p:cNvPr id="6" name="Object 3"/>
            <p:cNvGraphicFramePr>
              <a:graphicFrameLocks noChangeAspect="1"/>
            </p:cNvGraphicFramePr>
            <p:nvPr>
              <p:extLst>
                <p:ext uri="{D42A27DB-BD31-4B8C-83A1-F6EECF244321}">
                  <p14:modId xmlns:p14="http://schemas.microsoft.com/office/powerpoint/2010/main" val="631955276"/>
                </p:ext>
              </p:extLst>
            </p:nvPr>
          </p:nvGraphicFramePr>
          <p:xfrm>
            <a:off x="4773087" y="3886454"/>
            <a:ext cx="1909762" cy="2116137"/>
          </p:xfrm>
          <a:graphic>
            <a:graphicData uri="http://schemas.openxmlformats.org/presentationml/2006/ole">
              <mc:AlternateContent xmlns:mc="http://schemas.openxmlformats.org/markup-compatibility/2006">
                <mc:Choice xmlns:v="urn:schemas-microsoft-com:vml" Requires="v">
                  <p:oleObj spid="_x0000_s62512" name="Clip" r:id="rId6" imgW="3560763" imgH="3946525" progId="MS_ClipArt_Gallery.2">
                    <p:embed/>
                  </p:oleObj>
                </mc:Choice>
                <mc:Fallback>
                  <p:oleObj name="Clip" r:id="rId6" imgW="3560763" imgH="3946525"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3087" y="3886454"/>
                          <a:ext cx="1909762" cy="2116137"/>
                        </a:xfrm>
                        <a:prstGeom prst="rect">
                          <a:avLst/>
                        </a:prstGeom>
                        <a:noFill/>
                        <a:ln>
                          <a:noFill/>
                        </a:ln>
                      </p:spPr>
                    </p:pic>
                  </p:oleObj>
                </mc:Fallback>
              </mc:AlternateContent>
            </a:graphicData>
          </a:graphic>
        </p:graphicFrame>
        <p:sp>
          <p:nvSpPr>
            <p:cNvPr id="7" name="Text Box 7"/>
            <p:cNvSpPr txBox="1">
              <a:spLocks noChangeArrowheads="1"/>
            </p:cNvSpPr>
            <p:nvPr/>
          </p:nvSpPr>
          <p:spPr bwMode="auto">
            <a:xfrm>
              <a:off x="6864617" y="4942580"/>
              <a:ext cx="16176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Clr>
                  <a:schemeClr val="accent1"/>
                </a:buClr>
              </a:pPr>
              <a:r>
                <a:rPr kumimoji="1" lang="en-US" sz="1600">
                  <a:latin typeface="Arial" charset="0"/>
                </a:rPr>
                <a:t>Graduate Student</a:t>
              </a:r>
            </a:p>
          </p:txBody>
        </p:sp>
        <p:sp>
          <p:nvSpPr>
            <p:cNvPr id="8" name="Line 8"/>
            <p:cNvSpPr>
              <a:spLocks noChangeShapeType="1"/>
            </p:cNvSpPr>
            <p:nvPr/>
          </p:nvSpPr>
          <p:spPr bwMode="auto">
            <a:xfrm flipV="1">
              <a:off x="6788417" y="4196429"/>
              <a:ext cx="2600720" cy="80834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 name="AutoShape 9"/>
            <p:cNvSpPr>
              <a:spLocks noChangeArrowheads="1"/>
            </p:cNvSpPr>
            <p:nvPr/>
          </p:nvSpPr>
          <p:spPr bwMode="auto">
            <a:xfrm rot="4203059">
              <a:off x="9432938" y="3997869"/>
              <a:ext cx="204251" cy="323850"/>
            </a:xfrm>
            <a:prstGeom prst="triangle">
              <a:avLst>
                <a:gd name="adj" fmla="val 50000"/>
              </a:avLst>
            </a:prstGeom>
            <a:solidFill>
              <a:srgbClr val="FFFFFF"/>
            </a:solidFill>
            <a:ln w="9525">
              <a:solidFill>
                <a:schemeClr val="tx1"/>
              </a:solidFill>
              <a:miter lim="800000"/>
              <a:headEnd/>
              <a:tailEnd/>
            </a:ln>
          </p:spPr>
          <p:txBody>
            <a:bodyPr wrap="none" anchor="ctr"/>
            <a:lstStyle/>
            <a:p>
              <a:endParaRPr lang="en-US"/>
            </a:p>
          </p:txBody>
        </p:sp>
      </p:gr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4062" y="3941605"/>
            <a:ext cx="2781384" cy="2340769"/>
          </a:xfrm>
          <a:prstGeom prst="rect">
            <a:avLst/>
          </a:prstGeom>
        </p:spPr>
      </p:pic>
    </p:spTree>
    <p:extLst>
      <p:ext uri="{BB962C8B-B14F-4D97-AF65-F5344CB8AC3E}">
        <p14:creationId xmlns:p14="http://schemas.microsoft.com/office/powerpoint/2010/main" val="15565239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199</TotalTime>
  <Words>1294</Words>
  <Application>Microsoft Macintosh PowerPoint</Application>
  <PresentationFormat>Widescreen</PresentationFormat>
  <Paragraphs>170</Paragraphs>
  <Slides>24</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Calibri</vt:lpstr>
      <vt:lpstr>Century Gothic</vt:lpstr>
      <vt:lpstr>Helvetica</vt:lpstr>
      <vt:lpstr>ＭＳ Ｐゴシック</vt:lpstr>
      <vt:lpstr>Times New Roman</vt:lpstr>
      <vt:lpstr>Wingdings 2</vt:lpstr>
      <vt:lpstr>Arial</vt:lpstr>
      <vt:lpstr>Quotable</vt:lpstr>
      <vt:lpstr>Clip</vt:lpstr>
      <vt:lpstr> Use Case Modeling (cont.)</vt:lpstr>
      <vt:lpstr>COMET Use Case-Based Software Life Cycle</vt:lpstr>
      <vt:lpstr>COMET Use Case Based Software Life Cycle Model</vt:lpstr>
      <vt:lpstr>Requirements Modeling</vt:lpstr>
      <vt:lpstr>Use Cases are one way to capture requirements</vt:lpstr>
      <vt:lpstr>Use Case Description</vt:lpstr>
      <vt:lpstr>Use Case Diagrams</vt:lpstr>
      <vt:lpstr>How to construct Use Cases: First, identify actors</vt:lpstr>
      <vt:lpstr>Relationships between actors</vt:lpstr>
      <vt:lpstr>How to construct use cases: Next, identify user goals</vt:lpstr>
      <vt:lpstr>How to construct use cases: Finally, add relationships</vt:lpstr>
      <vt:lpstr>Includes relationship</vt:lpstr>
      <vt:lpstr>Extends Relationship</vt:lpstr>
      <vt:lpstr>Generalization Relationship</vt:lpstr>
      <vt:lpstr>Why Use Cases?</vt:lpstr>
      <vt:lpstr>Quick Check-In</vt:lpstr>
      <vt:lpstr>Participation Activity 1:  In-Class Use Case Modeling Exercise</vt:lpstr>
      <vt:lpstr>Use Case Diagram</vt:lpstr>
      <vt:lpstr>Preparation Activity 2</vt:lpstr>
      <vt:lpstr>Use Case Guidelines</vt:lpstr>
      <vt:lpstr>Activity Diagrams</vt:lpstr>
      <vt:lpstr>Activity Diagrams</vt:lpstr>
      <vt:lpstr>Activity Diagrams:  Make Order Request</vt:lpstr>
      <vt:lpstr>Participation Activity 2: Activity Diagrams</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Life Cycle Models</dc:title>
  <dc:creator>Jakita Thomas</dc:creator>
  <cp:lastModifiedBy>Jakita Thomas</cp:lastModifiedBy>
  <cp:revision>30</cp:revision>
  <dcterms:created xsi:type="dcterms:W3CDTF">2017-01-19T18:24:17Z</dcterms:created>
  <dcterms:modified xsi:type="dcterms:W3CDTF">2017-01-31T17:32:24Z</dcterms:modified>
</cp:coreProperties>
</file>